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61" r:id="rId4"/>
    <p:sldId id="262" r:id="rId5"/>
    <p:sldId id="263" r:id="rId6"/>
    <p:sldId id="267" r:id="rId7"/>
    <p:sldId id="269" r:id="rId8"/>
    <p:sldId id="270" r:id="rId9"/>
    <p:sldId id="271" r:id="rId10"/>
    <p:sldId id="272" r:id="rId11"/>
    <p:sldId id="274" r:id="rId12"/>
    <p:sldId id="273" r:id="rId13"/>
    <p:sldId id="276" r:id="rId14"/>
    <p:sldId id="277" r:id="rId15"/>
    <p:sldId id="268" r:id="rId16"/>
    <p:sldId id="27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4" autoAdjust="0"/>
    <p:restoredTop sz="94660"/>
  </p:normalViewPr>
  <p:slideViewPr>
    <p:cSldViewPr snapToGrid="0">
      <p:cViewPr varScale="1">
        <p:scale>
          <a:sx n="62" d="100"/>
          <a:sy n="62" d="100"/>
        </p:scale>
        <p:origin x="10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603920-5D10-45B8-8113-A49BA13298C5}"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2821091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03920-5D10-45B8-8113-A49BA13298C5}"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444389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03920-5D10-45B8-8113-A49BA13298C5}"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133576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603920-5D10-45B8-8113-A49BA13298C5}"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2702624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603920-5D10-45B8-8113-A49BA13298C5}" type="datetimeFigureOut">
              <a:rPr lang="en-US" smtClean="0"/>
              <a:t>4/4/2017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428180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603920-5D10-45B8-8113-A49BA13298C5}" type="datetimeFigureOut">
              <a:rPr lang="en-US" smtClean="0"/>
              <a:t>4/4/2017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304339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603920-5D10-45B8-8113-A49BA13298C5}" type="datetimeFigureOut">
              <a:rPr lang="en-US" smtClean="0"/>
              <a:t>4/4/2017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296552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603920-5D10-45B8-8113-A49BA13298C5}" type="datetimeFigureOut">
              <a:rPr lang="en-US" smtClean="0"/>
              <a:t>4/4/2017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4254365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603920-5D10-45B8-8113-A49BA13298C5}" type="datetimeFigureOut">
              <a:rPr lang="en-US" smtClean="0"/>
              <a:t>4/4/2017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45173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03920-5D10-45B8-8113-A49BA13298C5}" type="datetimeFigureOut">
              <a:rPr lang="en-US" smtClean="0"/>
              <a:t>4/4/2017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350171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603920-5D10-45B8-8113-A49BA13298C5}" type="datetimeFigureOut">
              <a:rPr lang="en-US" smtClean="0"/>
              <a:t>4/4/2017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CFDCF3-F78E-4749-8123-C8CD76B0EE2B}" type="slidenum">
              <a:rPr lang="en-US" smtClean="0"/>
              <a:t>‹#›</a:t>
            </a:fld>
            <a:endParaRPr lang="en-US"/>
          </a:p>
        </p:txBody>
      </p:sp>
    </p:spTree>
    <p:extLst>
      <p:ext uri="{BB962C8B-B14F-4D97-AF65-F5344CB8AC3E}">
        <p14:creationId xmlns:p14="http://schemas.microsoft.com/office/powerpoint/2010/main" val="100329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03920-5D10-45B8-8113-A49BA13298C5}" type="datetimeFigureOut">
              <a:rPr lang="en-US" smtClean="0"/>
              <a:t>4/4/2017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CFDCF3-F78E-4749-8123-C8CD76B0EE2B}" type="slidenum">
              <a:rPr lang="en-US" smtClean="0"/>
              <a:t>‹#›</a:t>
            </a:fld>
            <a:endParaRPr lang="en-US"/>
          </a:p>
        </p:txBody>
      </p:sp>
    </p:spTree>
    <p:extLst>
      <p:ext uri="{BB962C8B-B14F-4D97-AF65-F5344CB8AC3E}">
        <p14:creationId xmlns:p14="http://schemas.microsoft.com/office/powerpoint/2010/main" val="463409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Lists</a:t>
            </a:r>
            <a:endParaRPr lang="en-US" dirty="0"/>
          </a:p>
        </p:txBody>
      </p:sp>
      <p:sp>
        <p:nvSpPr>
          <p:cNvPr id="3" name="Content Placeholder 2"/>
          <p:cNvSpPr>
            <a:spLocks noGrp="1"/>
          </p:cNvSpPr>
          <p:nvPr>
            <p:ph idx="1"/>
          </p:nvPr>
        </p:nvSpPr>
        <p:spPr/>
        <p:txBody>
          <a:bodyPr>
            <a:normAutofit/>
          </a:bodyPr>
          <a:lstStyle/>
          <a:p>
            <a:r>
              <a:rPr lang="en-US" dirty="0" smtClean="0"/>
              <a:t>[]</a:t>
            </a:r>
          </a:p>
          <a:p>
            <a:r>
              <a:rPr lang="en-US" dirty="0" smtClean="0"/>
              <a:t>First = [1, 2, 3, 4]</a:t>
            </a:r>
          </a:p>
          <a:p>
            <a:r>
              <a:rPr lang="en-US" dirty="0" smtClean="0"/>
              <a:t>Second = list[range(1,5)]</a:t>
            </a:r>
          </a:p>
          <a:p>
            <a:r>
              <a:rPr lang="en-US" dirty="0" smtClean="0"/>
              <a:t>&gt;&gt;&gt;First</a:t>
            </a:r>
          </a:p>
          <a:p>
            <a:r>
              <a:rPr lang="en-US" dirty="0" smtClean="0"/>
              <a:t>[1, 2, 3, 4]</a:t>
            </a:r>
          </a:p>
          <a:p>
            <a:r>
              <a:rPr lang="en-US" dirty="0" smtClean="0"/>
              <a:t>&gt;&gt;&gt;Second</a:t>
            </a:r>
          </a:p>
          <a:p>
            <a:r>
              <a:rPr lang="en-US" dirty="0" smtClean="0"/>
              <a:t>[1, 2, 3, 4]</a:t>
            </a:r>
            <a:endParaRPr lang="en-US" dirty="0"/>
          </a:p>
        </p:txBody>
      </p:sp>
    </p:spTree>
    <p:extLst>
      <p:ext uri="{BB962C8B-B14F-4D97-AF65-F5344CB8AC3E}">
        <p14:creationId xmlns:p14="http://schemas.microsoft.com/office/powerpoint/2010/main" val="3610718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subscript is also used to replace a value at an existing key, as follows:</a:t>
            </a:r>
          </a:p>
        </p:txBody>
      </p:sp>
      <p:sp>
        <p:nvSpPr>
          <p:cNvPr id="3" name="Content Placeholder 2"/>
          <p:cNvSpPr>
            <a:spLocks noGrp="1"/>
          </p:cNvSpPr>
          <p:nvPr>
            <p:ph idx="1"/>
          </p:nvPr>
        </p:nvSpPr>
        <p:spPr>
          <a:xfrm>
            <a:off x="838200" y="2200759"/>
            <a:ext cx="10515600" cy="3976204"/>
          </a:xfrm>
        </p:spPr>
        <p:txBody>
          <a:bodyPr>
            <a:normAutofit/>
          </a:bodyPr>
          <a:lstStyle/>
          <a:p>
            <a:r>
              <a:rPr lang="en-US" dirty="0" smtClean="0"/>
              <a:t>&gt;&gt;&gt;info</a:t>
            </a:r>
            <a:r>
              <a:rPr lang="en-US" dirty="0"/>
              <a:t>[“occupation</a:t>
            </a:r>
            <a:r>
              <a:rPr lang="en-US" dirty="0" smtClean="0"/>
              <a:t>”]=“</a:t>
            </a:r>
            <a:r>
              <a:rPr lang="en-US" dirty="0"/>
              <a:t>manager”</a:t>
            </a:r>
          </a:p>
          <a:p>
            <a:r>
              <a:rPr lang="en-US" dirty="0" smtClean="0"/>
              <a:t>&gt;&gt;&gt;info</a:t>
            </a:r>
            <a:endParaRPr lang="en-US" dirty="0"/>
          </a:p>
          <a:p>
            <a:r>
              <a:rPr lang="en-US" dirty="0"/>
              <a:t>{'</a:t>
            </a:r>
            <a:r>
              <a:rPr lang="en-US" dirty="0" err="1"/>
              <a:t>name</a:t>
            </a:r>
            <a:r>
              <a:rPr lang="en-US" dirty="0" err="1" smtClean="0"/>
              <a:t>':'Sandy','occupation':'manager</a:t>
            </a:r>
            <a:r>
              <a:rPr lang="en-US" dirty="0"/>
              <a:t>'}</a:t>
            </a:r>
          </a:p>
          <a:p>
            <a:r>
              <a:rPr lang="en-US" dirty="0" smtClean="0"/>
              <a:t>&gt;&gt;&gt;</a:t>
            </a:r>
            <a:endParaRPr lang="en-US" dirty="0"/>
          </a:p>
        </p:txBody>
      </p:sp>
    </p:spTree>
    <p:extLst>
      <p:ext uri="{BB962C8B-B14F-4D97-AF65-F5344CB8AC3E}">
        <p14:creationId xmlns:p14="http://schemas.microsoft.com/office/powerpoint/2010/main" val="2649917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369967"/>
          </a:xfrm>
        </p:spPr>
        <p:txBody>
          <a:bodyPr>
            <a:normAutofit fontScale="90000"/>
          </a:bodyPr>
          <a:lstStyle/>
          <a:p>
            <a:r>
              <a:rPr lang="en-US" dirty="0"/>
              <a:t>You can also use the subscript to obtain the value associated with a key. However,</a:t>
            </a:r>
            <a:br>
              <a:rPr lang="en-US" dirty="0"/>
            </a:br>
            <a:r>
              <a:rPr lang="en-US" dirty="0"/>
              <a:t>if the key is not present in the dictionary, Python raises an error. Here are some</a:t>
            </a:r>
            <a:br>
              <a:rPr lang="en-US" dirty="0"/>
            </a:br>
            <a:r>
              <a:rPr lang="en-US" dirty="0"/>
              <a:t>examples, using the </a:t>
            </a:r>
            <a:r>
              <a:rPr lang="en-US" b="1" dirty="0"/>
              <a:t>info </a:t>
            </a:r>
            <a:r>
              <a:rPr lang="en-US" dirty="0"/>
              <a:t>dictionary, which was set up earlier:</a:t>
            </a:r>
          </a:p>
        </p:txBody>
      </p:sp>
      <p:sp>
        <p:nvSpPr>
          <p:cNvPr id="3" name="Content Placeholder 2"/>
          <p:cNvSpPr>
            <a:spLocks noGrp="1"/>
          </p:cNvSpPr>
          <p:nvPr>
            <p:ph idx="1"/>
          </p:nvPr>
        </p:nvSpPr>
        <p:spPr>
          <a:xfrm>
            <a:off x="838200" y="4122549"/>
            <a:ext cx="10515600" cy="2054414"/>
          </a:xfrm>
        </p:spPr>
        <p:txBody>
          <a:bodyPr>
            <a:normAutofit fontScale="70000" lnSpcReduction="20000"/>
          </a:bodyPr>
          <a:lstStyle/>
          <a:p>
            <a:r>
              <a:rPr lang="en-US" dirty="0" smtClean="0"/>
              <a:t>&gt;&gt;&gt;info</a:t>
            </a:r>
            <a:r>
              <a:rPr lang="en-US" dirty="0"/>
              <a:t>[“name”]</a:t>
            </a:r>
          </a:p>
          <a:p>
            <a:r>
              <a:rPr lang="en-US" dirty="0"/>
              <a:t>'Sandy'</a:t>
            </a:r>
          </a:p>
          <a:p>
            <a:r>
              <a:rPr lang="en-US" dirty="0" smtClean="0"/>
              <a:t>&gt;&gt;&gt;info</a:t>
            </a:r>
            <a:r>
              <a:rPr lang="en-US" dirty="0"/>
              <a:t>[“job”]</a:t>
            </a:r>
          </a:p>
          <a:p>
            <a:r>
              <a:rPr lang="en-US" dirty="0" err="1" smtClean="0"/>
              <a:t>Traceback</a:t>
            </a:r>
            <a:r>
              <a:rPr lang="en-US" dirty="0" smtClean="0"/>
              <a:t>(</a:t>
            </a:r>
            <a:r>
              <a:rPr lang="en-US" dirty="0" err="1" smtClean="0"/>
              <a:t>mostrecentcalllast</a:t>
            </a:r>
            <a:r>
              <a:rPr lang="en-US" dirty="0"/>
              <a:t>):</a:t>
            </a:r>
          </a:p>
          <a:p>
            <a:r>
              <a:rPr lang="en-US" dirty="0" smtClean="0"/>
              <a:t>File“&lt;</a:t>
            </a:r>
            <a:r>
              <a:rPr lang="en-US" dirty="0" err="1"/>
              <a:t>stdin</a:t>
            </a:r>
            <a:r>
              <a:rPr lang="en-US" dirty="0" smtClean="0"/>
              <a:t>&gt;”,line1,in&lt;module</a:t>
            </a:r>
            <a:r>
              <a:rPr lang="en-US" dirty="0"/>
              <a:t>&gt;</a:t>
            </a:r>
          </a:p>
          <a:p>
            <a:r>
              <a:rPr lang="en-US" dirty="0" err="1"/>
              <a:t>KeyError</a:t>
            </a:r>
            <a:r>
              <a:rPr lang="en-US" dirty="0" smtClean="0"/>
              <a:t>:'job'</a:t>
            </a:r>
            <a:endParaRPr lang="en-US" dirty="0"/>
          </a:p>
        </p:txBody>
      </p:sp>
    </p:spTree>
    <p:extLst>
      <p:ext uri="{BB962C8B-B14F-4D97-AF65-F5344CB8AC3E}">
        <p14:creationId xmlns:p14="http://schemas.microsoft.com/office/powerpoint/2010/main" val="3420045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Removing Keys</a:t>
            </a:r>
          </a:p>
        </p:txBody>
      </p:sp>
      <p:sp>
        <p:nvSpPr>
          <p:cNvPr id="3" name="Content Placeholder 2"/>
          <p:cNvSpPr>
            <a:spLocks noGrp="1"/>
          </p:cNvSpPr>
          <p:nvPr>
            <p:ph idx="1"/>
          </p:nvPr>
        </p:nvSpPr>
        <p:spPr/>
        <p:txBody>
          <a:bodyPr>
            <a:normAutofit/>
          </a:bodyPr>
          <a:lstStyle/>
          <a:p>
            <a:r>
              <a:rPr lang="en-US" dirty="0" smtClean="0"/>
              <a:t>&gt;&gt;&gt;print(</a:t>
            </a:r>
            <a:r>
              <a:rPr lang="en-US" dirty="0" err="1" smtClean="0"/>
              <a:t>info.pop</a:t>
            </a:r>
            <a:r>
              <a:rPr lang="en-US" dirty="0"/>
              <a:t>(“</a:t>
            </a:r>
            <a:r>
              <a:rPr lang="en-US" dirty="0" err="1"/>
              <a:t>job</a:t>
            </a:r>
            <a:r>
              <a:rPr lang="en-US" dirty="0" err="1" smtClean="0"/>
              <a:t>”,None</a:t>
            </a:r>
            <a:r>
              <a:rPr lang="en-US" dirty="0"/>
              <a:t>))</a:t>
            </a:r>
          </a:p>
          <a:p>
            <a:r>
              <a:rPr lang="en-US" dirty="0"/>
              <a:t>None</a:t>
            </a:r>
          </a:p>
          <a:p>
            <a:r>
              <a:rPr lang="en-US" dirty="0" smtClean="0"/>
              <a:t>&gt;&gt;&gt;print(</a:t>
            </a:r>
            <a:r>
              <a:rPr lang="en-US" dirty="0" err="1" smtClean="0"/>
              <a:t>info.pop</a:t>
            </a:r>
            <a:r>
              <a:rPr lang="en-US" dirty="0"/>
              <a:t>(“occupation”))</a:t>
            </a:r>
          </a:p>
          <a:p>
            <a:r>
              <a:rPr lang="en-US" dirty="0"/>
              <a:t>manager</a:t>
            </a:r>
          </a:p>
          <a:p>
            <a:r>
              <a:rPr lang="en-US" dirty="0" smtClean="0"/>
              <a:t>&gt;&gt;&gt;info</a:t>
            </a:r>
            <a:endParaRPr lang="en-US" dirty="0"/>
          </a:p>
          <a:p>
            <a:r>
              <a:rPr lang="en-US" dirty="0"/>
              <a:t>{'</a:t>
            </a:r>
            <a:r>
              <a:rPr lang="en-US" dirty="0" err="1"/>
              <a:t>name</a:t>
            </a:r>
            <a:r>
              <a:rPr lang="en-US" dirty="0" err="1" smtClean="0"/>
              <a:t>':'Sandy</a:t>
            </a:r>
            <a:r>
              <a:rPr lang="en-US" dirty="0"/>
              <a:t>'}</a:t>
            </a:r>
          </a:p>
          <a:p>
            <a:r>
              <a:rPr lang="en-US" dirty="0" smtClean="0"/>
              <a:t>&gt;&gt;&gt;</a:t>
            </a:r>
            <a:r>
              <a:rPr lang="en-US" dirty="0" smtClean="0"/>
              <a:t>print(</a:t>
            </a:r>
            <a:r>
              <a:rPr lang="en-US" dirty="0" err="1" smtClean="0"/>
              <a:t>info.get</a:t>
            </a:r>
            <a:r>
              <a:rPr lang="en-US" dirty="0" smtClean="0"/>
              <a:t>(“</a:t>
            </a:r>
            <a:r>
              <a:rPr lang="en-US" dirty="0" err="1" smtClean="0"/>
              <a:t>job”,None</a:t>
            </a:r>
            <a:r>
              <a:rPr lang="en-US" dirty="0" smtClean="0"/>
              <a:t>))</a:t>
            </a:r>
          </a:p>
          <a:p>
            <a:r>
              <a:rPr lang="en-US" dirty="0" smtClean="0"/>
              <a:t>None</a:t>
            </a:r>
          </a:p>
          <a:p>
            <a:endParaRPr lang="en-US" dirty="0"/>
          </a:p>
        </p:txBody>
      </p:sp>
    </p:spTree>
    <p:extLst>
      <p:ext uri="{BB962C8B-B14F-4D97-AF65-F5344CB8AC3E}">
        <p14:creationId xmlns:p14="http://schemas.microsoft.com/office/powerpoint/2010/main" val="3683729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Traversing a Dictionary</a:t>
            </a:r>
          </a:p>
        </p:txBody>
      </p:sp>
      <p:sp>
        <p:nvSpPr>
          <p:cNvPr id="3" name="Content Placeholder 2"/>
          <p:cNvSpPr>
            <a:spLocks noGrp="1"/>
          </p:cNvSpPr>
          <p:nvPr>
            <p:ph idx="1"/>
          </p:nvPr>
        </p:nvSpPr>
        <p:spPr/>
        <p:txBody>
          <a:bodyPr>
            <a:normAutofit lnSpcReduction="10000"/>
          </a:bodyPr>
          <a:lstStyle/>
          <a:p>
            <a:r>
              <a:rPr lang="en-US" b="1" dirty="0" smtClean="0"/>
              <a:t>For </a:t>
            </a:r>
            <a:r>
              <a:rPr lang="en-US" dirty="0" smtClean="0"/>
              <a:t>key </a:t>
            </a:r>
            <a:r>
              <a:rPr lang="en-US" b="1" dirty="0" err="1" smtClean="0"/>
              <a:t>in</a:t>
            </a:r>
            <a:r>
              <a:rPr lang="en-US" dirty="0" err="1" smtClean="0"/>
              <a:t>i</a:t>
            </a:r>
            <a:r>
              <a:rPr lang="en-US" dirty="0" smtClean="0"/>
              <a:t> </a:t>
            </a:r>
            <a:r>
              <a:rPr lang="en-US" dirty="0" err="1" smtClean="0"/>
              <a:t>nfo</a:t>
            </a:r>
            <a:r>
              <a:rPr lang="en-US" dirty="0"/>
              <a:t>:</a:t>
            </a:r>
          </a:p>
          <a:p>
            <a:r>
              <a:rPr lang="en-US" dirty="0" smtClean="0"/>
              <a:t>    print(</a:t>
            </a:r>
            <a:r>
              <a:rPr lang="en-US" dirty="0" err="1" smtClean="0"/>
              <a:t>key,info</a:t>
            </a:r>
            <a:r>
              <a:rPr lang="en-US" dirty="0" smtClean="0"/>
              <a:t>[key])</a:t>
            </a:r>
          </a:p>
          <a:p>
            <a:endParaRPr lang="en-US" dirty="0"/>
          </a:p>
          <a:p>
            <a:r>
              <a:rPr lang="en-US" dirty="0" smtClean="0"/>
              <a:t>&gt;&gt;&gt;grades={90</a:t>
            </a:r>
            <a:r>
              <a:rPr lang="en-US" dirty="0"/>
              <a:t>:”A</a:t>
            </a:r>
            <a:r>
              <a:rPr lang="en-US" dirty="0" smtClean="0"/>
              <a:t>”,80</a:t>
            </a:r>
            <a:r>
              <a:rPr lang="en-US" dirty="0"/>
              <a:t>:”B</a:t>
            </a:r>
            <a:r>
              <a:rPr lang="en-US" dirty="0" smtClean="0"/>
              <a:t>”,70</a:t>
            </a:r>
            <a:r>
              <a:rPr lang="en-US" dirty="0"/>
              <a:t>:”C”}</a:t>
            </a:r>
          </a:p>
          <a:p>
            <a:r>
              <a:rPr lang="en-US" dirty="0" smtClean="0"/>
              <a:t>&gt;&gt;&gt;</a:t>
            </a:r>
            <a:r>
              <a:rPr lang="en-US" dirty="0" err="1" smtClean="0"/>
              <a:t>grades.</a:t>
            </a:r>
            <a:r>
              <a:rPr lang="en-US" b="1" dirty="0" err="1" smtClean="0"/>
              <a:t>items</a:t>
            </a:r>
            <a:r>
              <a:rPr lang="en-US" dirty="0"/>
              <a:t>()</a:t>
            </a:r>
          </a:p>
          <a:p>
            <a:r>
              <a:rPr lang="en-US" dirty="0"/>
              <a:t>[(80</a:t>
            </a:r>
            <a:r>
              <a:rPr lang="en-US" dirty="0" smtClean="0"/>
              <a:t>,'B'),(</a:t>
            </a:r>
            <a:r>
              <a:rPr lang="en-US" dirty="0"/>
              <a:t>90</a:t>
            </a:r>
            <a:r>
              <a:rPr lang="en-US" dirty="0" smtClean="0"/>
              <a:t>,'A'),(</a:t>
            </a:r>
            <a:r>
              <a:rPr lang="en-US" dirty="0"/>
              <a:t>70</a:t>
            </a:r>
            <a:r>
              <a:rPr lang="en-US" dirty="0" smtClean="0"/>
              <a:t>,'C')]</a:t>
            </a:r>
          </a:p>
          <a:p>
            <a:endParaRPr lang="en-US" dirty="0"/>
          </a:p>
          <a:p>
            <a:r>
              <a:rPr lang="en-US" b="1" dirty="0" smtClean="0"/>
              <a:t>For </a:t>
            </a:r>
            <a:r>
              <a:rPr lang="en-US" dirty="0" smtClean="0"/>
              <a:t>(</a:t>
            </a:r>
            <a:r>
              <a:rPr lang="en-US" dirty="0" err="1" smtClean="0"/>
              <a:t>key,value</a:t>
            </a:r>
            <a:r>
              <a:rPr lang="en-US" dirty="0" smtClean="0"/>
              <a:t>) </a:t>
            </a:r>
            <a:r>
              <a:rPr lang="en-US" b="1" dirty="0" smtClean="0"/>
              <a:t>in </a:t>
            </a:r>
            <a:r>
              <a:rPr lang="en-US" dirty="0" err="1" smtClean="0"/>
              <a:t>grades.items</a:t>
            </a:r>
            <a:r>
              <a:rPr lang="en-US" dirty="0"/>
              <a:t>():</a:t>
            </a:r>
          </a:p>
          <a:p>
            <a:r>
              <a:rPr lang="en-US" dirty="0" smtClean="0"/>
              <a:t>    print(key, value</a:t>
            </a:r>
            <a:r>
              <a:rPr lang="en-US" dirty="0"/>
              <a:t>)</a:t>
            </a:r>
          </a:p>
        </p:txBody>
      </p:sp>
    </p:spTree>
    <p:extLst>
      <p:ext uri="{BB962C8B-B14F-4D97-AF65-F5344CB8AC3E}">
        <p14:creationId xmlns:p14="http://schemas.microsoft.com/office/powerpoint/2010/main" val="3745306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the keys</a:t>
            </a:r>
            <a:endParaRPr lang="en-US" dirty="0"/>
          </a:p>
        </p:txBody>
      </p:sp>
      <p:sp>
        <p:nvSpPr>
          <p:cNvPr id="3" name="Content Placeholder 2"/>
          <p:cNvSpPr>
            <a:spLocks noGrp="1"/>
          </p:cNvSpPr>
          <p:nvPr>
            <p:ph idx="1"/>
          </p:nvPr>
        </p:nvSpPr>
        <p:spPr/>
        <p:txBody>
          <a:bodyPr>
            <a:normAutofit/>
          </a:bodyPr>
          <a:lstStyle/>
          <a:p>
            <a:r>
              <a:rPr lang="en-US" dirty="0" err="1" smtClean="0"/>
              <a:t>theKeys</a:t>
            </a:r>
            <a:r>
              <a:rPr lang="en-US" dirty="0" smtClean="0"/>
              <a:t>=list(</a:t>
            </a:r>
            <a:r>
              <a:rPr lang="en-US" dirty="0" err="1" smtClean="0"/>
              <a:t>info.keys</a:t>
            </a:r>
            <a:r>
              <a:rPr lang="en-US" dirty="0"/>
              <a:t>())</a:t>
            </a:r>
          </a:p>
          <a:p>
            <a:r>
              <a:rPr lang="en-US" dirty="0" err="1"/>
              <a:t>theKeys.sort</a:t>
            </a:r>
            <a:r>
              <a:rPr lang="en-US" dirty="0"/>
              <a:t>()</a:t>
            </a:r>
          </a:p>
          <a:p>
            <a:r>
              <a:rPr lang="en-US" b="1" dirty="0" smtClean="0"/>
              <a:t>For </a:t>
            </a:r>
            <a:r>
              <a:rPr lang="en-US" dirty="0" smtClean="0"/>
              <a:t>key </a:t>
            </a:r>
            <a:r>
              <a:rPr lang="en-US" b="1" dirty="0" smtClean="0"/>
              <a:t>in </a:t>
            </a:r>
            <a:r>
              <a:rPr lang="en-US" dirty="0" err="1" smtClean="0"/>
              <a:t>theKeys</a:t>
            </a:r>
            <a:r>
              <a:rPr lang="en-US" dirty="0"/>
              <a:t>:</a:t>
            </a:r>
          </a:p>
          <a:p>
            <a:r>
              <a:rPr lang="en-US" dirty="0" smtClean="0"/>
              <a:t>    print(</a:t>
            </a:r>
            <a:r>
              <a:rPr lang="en-US" dirty="0" err="1" smtClean="0"/>
              <a:t>key,info</a:t>
            </a:r>
            <a:r>
              <a:rPr lang="en-US" dirty="0" smtClean="0"/>
              <a:t>[key</a:t>
            </a:r>
            <a:r>
              <a:rPr lang="en-US" dirty="0"/>
              <a:t>])</a:t>
            </a:r>
          </a:p>
        </p:txBody>
      </p:sp>
    </p:spTree>
    <p:extLst>
      <p:ext uri="{BB962C8B-B14F-4D97-AF65-F5344CB8AC3E}">
        <p14:creationId xmlns:p14="http://schemas.microsoft.com/office/powerpoint/2010/main" val="4163034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203" y="130730"/>
            <a:ext cx="10460065" cy="6727269"/>
          </a:xfrm>
        </p:spPr>
        <p:txBody>
          <a:bodyPr>
            <a:normAutofit/>
          </a:bodyPr>
          <a:lstStyle/>
          <a:p>
            <a:r>
              <a:rPr lang="en-US" dirty="0" smtClean="0"/>
              <a: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93198468"/>
              </p:ext>
            </p:extLst>
          </p:nvPr>
        </p:nvGraphicFramePr>
        <p:xfrm>
          <a:off x="1381071" y="549185"/>
          <a:ext cx="9886197" cy="5760720"/>
        </p:xfrm>
        <a:graphic>
          <a:graphicData uri="http://schemas.openxmlformats.org/drawingml/2006/table">
            <a:tbl>
              <a:tblPr firstRow="1" bandRow="1">
                <a:tableStyleId>{5C22544A-7EE6-4342-B048-85BDC9FD1C3A}</a:tableStyleId>
              </a:tblPr>
              <a:tblGrid>
                <a:gridCol w="3712578"/>
                <a:gridCol w="6173619"/>
              </a:tblGrid>
              <a:tr h="454535">
                <a:tc>
                  <a:txBody>
                    <a:bodyPr/>
                    <a:lstStyle/>
                    <a:p>
                      <a:r>
                        <a:rPr lang="en-US" sz="2400" b="0" i="0" u="none" strike="noStrike" kern="1200" baseline="0" dirty="0" smtClean="0">
                          <a:solidFill>
                            <a:schemeClr val="lt1"/>
                          </a:solidFill>
                          <a:latin typeface="+mn-lt"/>
                          <a:ea typeface="+mn-ea"/>
                          <a:cs typeface="+mn-cs"/>
                        </a:rPr>
                        <a:t>DICTIONARY OPERATION</a:t>
                      </a:r>
                      <a:endParaRPr lang="en-US" sz="2400" dirty="0"/>
                    </a:p>
                  </a:txBody>
                  <a:tcPr/>
                </a:tc>
                <a:tc>
                  <a:txBody>
                    <a:bodyPr/>
                    <a:lstStyle/>
                    <a:p>
                      <a:r>
                        <a:rPr lang="en-US" sz="2400" dirty="0" smtClean="0"/>
                        <a:t>What it Does</a:t>
                      </a:r>
                      <a:endParaRPr lang="en-US" sz="2400" dirty="0"/>
                    </a:p>
                  </a:txBody>
                  <a:tcPr/>
                </a:tc>
              </a:tr>
              <a:tr h="454535">
                <a:tc>
                  <a:txBody>
                    <a:bodyPr/>
                    <a:lstStyle/>
                    <a:p>
                      <a:r>
                        <a:rPr lang="en-US" sz="2400" b="1" i="0" u="none" strike="noStrike" kern="1200" baseline="0" dirty="0" err="1" smtClean="0">
                          <a:solidFill>
                            <a:schemeClr val="dk1"/>
                          </a:solidFill>
                          <a:latin typeface="+mn-lt"/>
                          <a:ea typeface="+mn-ea"/>
                          <a:cs typeface="+mn-cs"/>
                        </a:rPr>
                        <a:t>len</a:t>
                      </a:r>
                      <a:r>
                        <a:rPr lang="en-US" sz="2400" b="1" i="0" u="none" strike="noStrike" kern="1200" baseline="0" dirty="0" smtClean="0">
                          <a:solidFill>
                            <a:schemeClr val="dk1"/>
                          </a:solidFill>
                          <a:latin typeface="+mn-lt"/>
                          <a:ea typeface="+mn-ea"/>
                          <a:cs typeface="+mn-cs"/>
                        </a:rPr>
                        <a:t>(d)</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Returns the number of entries in </a:t>
                      </a:r>
                      <a:r>
                        <a:rPr lang="en-US" sz="2400" b="1" i="0" u="none" strike="noStrike" kern="1200" baseline="0" dirty="0" smtClean="0">
                          <a:solidFill>
                            <a:schemeClr val="dk1"/>
                          </a:solidFill>
                          <a:latin typeface="+mn-lt"/>
                          <a:ea typeface="+mn-ea"/>
                          <a:cs typeface="+mn-cs"/>
                        </a:rPr>
                        <a:t>d</a:t>
                      </a:r>
                      <a:r>
                        <a:rPr lang="en-US" sz="2400" b="0" i="0" u="none" strike="noStrike" kern="1200" baseline="0" dirty="0" smtClean="0">
                          <a:solidFill>
                            <a:schemeClr val="dk1"/>
                          </a:solidFill>
                          <a:latin typeface="+mn-lt"/>
                          <a:ea typeface="+mn-ea"/>
                          <a:cs typeface="+mn-cs"/>
                        </a:rPr>
                        <a:t>.</a:t>
                      </a:r>
                      <a:endParaRPr lang="en-US" sz="2400" dirty="0"/>
                    </a:p>
                  </a:txBody>
                  <a:tcPr/>
                </a:tc>
              </a:tr>
              <a:tr h="784540">
                <a:tc>
                  <a:txBody>
                    <a:bodyPr/>
                    <a:lstStyle/>
                    <a:p>
                      <a:r>
                        <a:rPr lang="en-US" sz="2400" b="1" i="0" u="none" strike="noStrike" kern="1200" baseline="0" dirty="0" err="1" smtClean="0">
                          <a:solidFill>
                            <a:schemeClr val="dk1"/>
                          </a:solidFill>
                          <a:latin typeface="+mn-lt"/>
                          <a:ea typeface="+mn-ea"/>
                          <a:cs typeface="+mn-cs"/>
                        </a:rPr>
                        <a:t>aDict</a:t>
                      </a:r>
                      <a:r>
                        <a:rPr lang="en-US" sz="2400" b="1" i="0" u="none" strike="noStrike" kern="1200" baseline="0" dirty="0" smtClean="0">
                          <a:solidFill>
                            <a:schemeClr val="dk1"/>
                          </a:solidFill>
                          <a:latin typeface="+mn-lt"/>
                          <a:ea typeface="+mn-ea"/>
                          <a:cs typeface="+mn-cs"/>
                        </a:rPr>
                        <a:t>[key]</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Used for inserting a new key, replacing a value, or obtaining a value at an existing key.</a:t>
                      </a:r>
                      <a:endParaRPr lang="en-US" sz="2400" dirty="0"/>
                    </a:p>
                  </a:txBody>
                  <a:tcPr/>
                </a:tc>
              </a:tr>
              <a:tr h="1120772">
                <a:tc>
                  <a:txBody>
                    <a:bodyPr/>
                    <a:lstStyle/>
                    <a:p>
                      <a:r>
                        <a:rPr lang="en-US" sz="2400" b="1" i="0" u="none" strike="noStrike" kern="1200" baseline="0" dirty="0" err="1" smtClean="0">
                          <a:solidFill>
                            <a:schemeClr val="dk1"/>
                          </a:solidFill>
                          <a:latin typeface="+mn-lt"/>
                          <a:ea typeface="+mn-ea"/>
                          <a:cs typeface="+mn-cs"/>
                        </a:rPr>
                        <a:t>d.get</a:t>
                      </a:r>
                      <a:r>
                        <a:rPr lang="en-US" sz="2400" b="1" i="0" u="none" strike="noStrike" kern="1200" baseline="0" dirty="0" smtClean="0">
                          <a:solidFill>
                            <a:schemeClr val="dk1"/>
                          </a:solidFill>
                          <a:latin typeface="+mn-lt"/>
                          <a:ea typeface="+mn-ea"/>
                          <a:cs typeface="+mn-cs"/>
                        </a:rPr>
                        <a:t>(key [, default])</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Returns the value if the key exists or returns the default if the key does not exist. Raises an error if the default is omitted and the key does not exist.</a:t>
                      </a:r>
                      <a:endParaRPr lang="en-US" sz="2400" dirty="0"/>
                    </a:p>
                  </a:txBody>
                  <a:tcPr/>
                </a:tc>
              </a:tr>
              <a:tr h="1120772">
                <a:tc>
                  <a:txBody>
                    <a:bodyPr/>
                    <a:lstStyle/>
                    <a:p>
                      <a:r>
                        <a:rPr lang="en-US" sz="2400" b="1" i="0" u="none" strike="noStrike" kern="1200" baseline="0" dirty="0" err="1" smtClean="0">
                          <a:solidFill>
                            <a:schemeClr val="dk1"/>
                          </a:solidFill>
                          <a:latin typeface="+mn-lt"/>
                          <a:ea typeface="+mn-ea"/>
                          <a:cs typeface="+mn-cs"/>
                        </a:rPr>
                        <a:t>d.pop</a:t>
                      </a:r>
                      <a:r>
                        <a:rPr lang="en-US" sz="2400" b="1" i="0" u="none" strike="noStrike" kern="1200" baseline="0" dirty="0" smtClean="0">
                          <a:solidFill>
                            <a:schemeClr val="dk1"/>
                          </a:solidFill>
                          <a:latin typeface="+mn-lt"/>
                          <a:ea typeface="+mn-ea"/>
                          <a:cs typeface="+mn-cs"/>
                        </a:rPr>
                        <a:t>(key [, default])</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Removes the key and returns the value if the key exists or returns the default if the key does not exist. Raises an error if the default is omitted and the key does not exist.</a:t>
                      </a:r>
                      <a:endParaRPr lang="en-US" sz="2400" dirty="0"/>
                    </a:p>
                  </a:txBody>
                  <a:tcPr/>
                </a:tc>
              </a:tr>
              <a:tr h="454535">
                <a:tc>
                  <a:txBody>
                    <a:bodyPr/>
                    <a:lstStyle/>
                    <a:p>
                      <a:r>
                        <a:rPr lang="en-US" sz="2400" b="1" i="0" u="none" strike="noStrike" kern="1200" baseline="0" dirty="0" smtClean="0">
                          <a:solidFill>
                            <a:schemeClr val="dk1"/>
                          </a:solidFill>
                          <a:latin typeface="+mn-lt"/>
                          <a:ea typeface="+mn-ea"/>
                          <a:cs typeface="+mn-cs"/>
                        </a:rPr>
                        <a:t>list(</a:t>
                      </a:r>
                      <a:r>
                        <a:rPr lang="en-US" sz="2400" b="1" i="0" u="none" strike="noStrike" kern="1200" baseline="0" dirty="0" err="1" smtClean="0">
                          <a:solidFill>
                            <a:schemeClr val="dk1"/>
                          </a:solidFill>
                          <a:latin typeface="+mn-lt"/>
                          <a:ea typeface="+mn-ea"/>
                          <a:cs typeface="+mn-cs"/>
                        </a:rPr>
                        <a:t>d.keys</a:t>
                      </a:r>
                      <a:r>
                        <a:rPr lang="en-US" sz="2400" b="1" i="0" u="none" strike="noStrike" kern="1200" baseline="0" dirty="0" smtClean="0">
                          <a:solidFill>
                            <a:schemeClr val="dk1"/>
                          </a:solidFill>
                          <a:latin typeface="+mn-lt"/>
                          <a:ea typeface="+mn-ea"/>
                          <a:cs typeface="+mn-cs"/>
                        </a:rPr>
                        <a:t>())</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Returns a list of the keys.</a:t>
                      </a:r>
                      <a:endParaRPr lang="en-US" sz="2400" dirty="0"/>
                    </a:p>
                  </a:txBody>
                  <a:tcPr/>
                </a:tc>
              </a:tr>
              <a:tr h="454535">
                <a:tc>
                  <a:txBody>
                    <a:bodyPr/>
                    <a:lstStyle/>
                    <a:p>
                      <a:r>
                        <a:rPr lang="en-US" sz="2400" b="1" i="0" u="none" strike="noStrike" kern="1200" baseline="0" dirty="0" smtClean="0">
                          <a:solidFill>
                            <a:schemeClr val="dk1"/>
                          </a:solidFill>
                          <a:latin typeface="+mn-lt"/>
                          <a:ea typeface="+mn-ea"/>
                          <a:cs typeface="+mn-cs"/>
                        </a:rPr>
                        <a:t>list(</a:t>
                      </a:r>
                      <a:r>
                        <a:rPr lang="en-US" sz="2400" b="1" i="0" u="none" strike="noStrike" kern="1200" baseline="0" dirty="0" err="1" smtClean="0">
                          <a:solidFill>
                            <a:schemeClr val="dk1"/>
                          </a:solidFill>
                          <a:latin typeface="+mn-lt"/>
                          <a:ea typeface="+mn-ea"/>
                          <a:cs typeface="+mn-cs"/>
                        </a:rPr>
                        <a:t>d.values</a:t>
                      </a:r>
                      <a:r>
                        <a:rPr lang="en-US" sz="2400" b="1" i="0" u="none" strike="noStrike" kern="1200" baseline="0" dirty="0" smtClean="0">
                          <a:solidFill>
                            <a:schemeClr val="dk1"/>
                          </a:solidFill>
                          <a:latin typeface="+mn-lt"/>
                          <a:ea typeface="+mn-ea"/>
                          <a:cs typeface="+mn-cs"/>
                        </a:rPr>
                        <a:t>())</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Returns a list of the values.</a:t>
                      </a:r>
                      <a:endParaRPr lang="en-US" sz="2400" dirty="0"/>
                    </a:p>
                  </a:txBody>
                  <a:tcPr/>
                </a:tc>
              </a:tr>
            </a:tbl>
          </a:graphicData>
        </a:graphic>
      </p:graphicFrame>
    </p:spTree>
    <p:extLst>
      <p:ext uri="{BB962C8B-B14F-4D97-AF65-F5344CB8AC3E}">
        <p14:creationId xmlns:p14="http://schemas.microsoft.com/office/powerpoint/2010/main" val="3975584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203" y="130730"/>
            <a:ext cx="10460065" cy="6727269"/>
          </a:xfrm>
        </p:spPr>
        <p:txBody>
          <a:bodyPr>
            <a:normAutofit/>
          </a:bodyPr>
          <a:lstStyle/>
          <a:p>
            <a:r>
              <a:rPr lang="en-US" dirty="0" smtClean="0"/>
              <a: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9972976"/>
              </p:ext>
            </p:extLst>
          </p:nvPr>
        </p:nvGraphicFramePr>
        <p:xfrm>
          <a:off x="1194767" y="1184616"/>
          <a:ext cx="9684936" cy="4846320"/>
        </p:xfrm>
        <a:graphic>
          <a:graphicData uri="http://schemas.openxmlformats.org/drawingml/2006/table">
            <a:tbl>
              <a:tblPr firstRow="1" bandRow="1">
                <a:tableStyleId>{5C22544A-7EE6-4342-B048-85BDC9FD1C3A}</a:tableStyleId>
              </a:tblPr>
              <a:tblGrid>
                <a:gridCol w="3578605"/>
                <a:gridCol w="6106331"/>
              </a:tblGrid>
              <a:tr h="370840">
                <a:tc>
                  <a:txBody>
                    <a:bodyPr/>
                    <a:lstStyle/>
                    <a:p>
                      <a:r>
                        <a:rPr lang="en-US" sz="2400" b="0" i="0" u="none" strike="noStrike" kern="1200" baseline="0" dirty="0" smtClean="0">
                          <a:solidFill>
                            <a:schemeClr val="lt1"/>
                          </a:solidFill>
                          <a:latin typeface="+mn-lt"/>
                          <a:ea typeface="+mn-ea"/>
                          <a:cs typeface="+mn-cs"/>
                        </a:rPr>
                        <a:t>DICTIONARY OPERATION</a:t>
                      </a:r>
                      <a:endParaRPr lang="en-US" sz="2400" dirty="0"/>
                    </a:p>
                  </a:txBody>
                  <a:tcPr/>
                </a:tc>
                <a:tc>
                  <a:txBody>
                    <a:bodyPr/>
                    <a:lstStyle/>
                    <a:p>
                      <a:r>
                        <a:rPr lang="en-US" sz="2400" dirty="0" smtClean="0"/>
                        <a:t>What it Does</a:t>
                      </a:r>
                      <a:endParaRPr lang="en-US" sz="2400" dirty="0"/>
                    </a:p>
                  </a:txBody>
                  <a:tcPr/>
                </a:tc>
              </a:tr>
              <a:tr h="370840">
                <a:tc>
                  <a:txBody>
                    <a:bodyPr/>
                    <a:lstStyle/>
                    <a:p>
                      <a:r>
                        <a:rPr lang="en-US" sz="2400" b="1" i="0" u="none" strike="noStrike" kern="1200" baseline="0" dirty="0" smtClean="0">
                          <a:solidFill>
                            <a:schemeClr val="dk1"/>
                          </a:solidFill>
                          <a:latin typeface="+mn-lt"/>
                          <a:ea typeface="+mn-ea"/>
                          <a:cs typeface="+mn-cs"/>
                        </a:rPr>
                        <a:t>list(</a:t>
                      </a:r>
                      <a:r>
                        <a:rPr lang="en-US" sz="2400" b="1" i="0" u="none" strike="noStrike" kern="1200" baseline="0" dirty="0" err="1" smtClean="0">
                          <a:solidFill>
                            <a:schemeClr val="dk1"/>
                          </a:solidFill>
                          <a:latin typeface="+mn-lt"/>
                          <a:ea typeface="+mn-ea"/>
                          <a:cs typeface="+mn-cs"/>
                        </a:rPr>
                        <a:t>d.items</a:t>
                      </a:r>
                      <a:r>
                        <a:rPr lang="en-US" sz="2400" b="1" i="0" u="none" strike="noStrike" kern="1200" baseline="0" dirty="0" smtClean="0">
                          <a:solidFill>
                            <a:schemeClr val="dk1"/>
                          </a:solidFill>
                          <a:latin typeface="+mn-lt"/>
                          <a:ea typeface="+mn-ea"/>
                          <a:cs typeface="+mn-cs"/>
                        </a:rPr>
                        <a:t>()) </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Returns a list of tuples containing the keys and values for each entry.</a:t>
                      </a:r>
                    </a:p>
                    <a:p>
                      <a:endParaRPr lang="en-US" sz="2400" dirty="0"/>
                    </a:p>
                  </a:txBody>
                  <a:tcPr/>
                </a:tc>
              </a:tr>
              <a:tr h="370840">
                <a:tc>
                  <a:txBody>
                    <a:bodyPr/>
                    <a:lstStyle/>
                    <a:p>
                      <a:r>
                        <a:rPr lang="en-US" sz="2400" b="1" i="0" u="none" strike="noStrike" kern="1200" baseline="0" dirty="0" err="1" smtClean="0">
                          <a:solidFill>
                            <a:schemeClr val="dk1"/>
                          </a:solidFill>
                          <a:latin typeface="+mn-lt"/>
                          <a:ea typeface="+mn-ea"/>
                          <a:cs typeface="+mn-cs"/>
                        </a:rPr>
                        <a:t>d.has_key</a:t>
                      </a:r>
                      <a:r>
                        <a:rPr lang="en-US" sz="2400" b="1" i="0" u="none" strike="noStrike" kern="1200" baseline="0" dirty="0" smtClean="0">
                          <a:solidFill>
                            <a:schemeClr val="dk1"/>
                          </a:solidFill>
                          <a:latin typeface="+mn-lt"/>
                          <a:ea typeface="+mn-ea"/>
                          <a:cs typeface="+mn-cs"/>
                        </a:rPr>
                        <a:t>(key) </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u="none" strike="noStrike" kern="1200" baseline="0" dirty="0" smtClean="0">
                          <a:solidFill>
                            <a:schemeClr val="dk1"/>
                          </a:solidFill>
                          <a:latin typeface="+mn-lt"/>
                          <a:ea typeface="+mn-ea"/>
                          <a:cs typeface="+mn-cs"/>
                        </a:rPr>
                        <a:t>Returns </a:t>
                      </a:r>
                      <a:r>
                        <a:rPr lang="en-US" sz="2400" b="1" i="0" u="none" strike="noStrike" kern="1200" baseline="0" dirty="0" smtClean="0">
                          <a:solidFill>
                            <a:schemeClr val="dk1"/>
                          </a:solidFill>
                          <a:latin typeface="+mn-lt"/>
                          <a:ea typeface="+mn-ea"/>
                          <a:cs typeface="+mn-cs"/>
                        </a:rPr>
                        <a:t>True </a:t>
                      </a:r>
                      <a:r>
                        <a:rPr lang="en-US" sz="2400" b="0" i="0" u="none" strike="noStrike" kern="1200" baseline="0" dirty="0" smtClean="0">
                          <a:solidFill>
                            <a:schemeClr val="dk1"/>
                          </a:solidFill>
                          <a:latin typeface="+mn-lt"/>
                          <a:ea typeface="+mn-ea"/>
                          <a:cs typeface="+mn-cs"/>
                        </a:rPr>
                        <a:t>if the key exists or </a:t>
                      </a:r>
                      <a:r>
                        <a:rPr lang="en-US" sz="2400" b="1" i="0" u="none" strike="noStrike" kern="1200" baseline="0" dirty="0" smtClean="0">
                          <a:solidFill>
                            <a:schemeClr val="dk1"/>
                          </a:solidFill>
                          <a:latin typeface="+mn-lt"/>
                          <a:ea typeface="+mn-ea"/>
                          <a:cs typeface="+mn-cs"/>
                        </a:rPr>
                        <a:t>False </a:t>
                      </a:r>
                      <a:r>
                        <a:rPr lang="en-US" sz="2400" b="0" i="0" u="none" strike="noStrike" kern="1200" baseline="0" dirty="0" smtClean="0">
                          <a:solidFill>
                            <a:schemeClr val="dk1"/>
                          </a:solidFill>
                          <a:latin typeface="+mn-lt"/>
                          <a:ea typeface="+mn-ea"/>
                          <a:cs typeface="+mn-cs"/>
                        </a:rPr>
                        <a:t>otherwise.</a:t>
                      </a:r>
                    </a:p>
                    <a:p>
                      <a:endParaRPr lang="en-US" sz="2400" dirty="0"/>
                    </a:p>
                  </a:txBody>
                  <a:tcPr/>
                </a:tc>
              </a:tr>
              <a:tr h="370840">
                <a:tc>
                  <a:txBody>
                    <a:bodyPr/>
                    <a:lstStyle/>
                    <a:p>
                      <a:r>
                        <a:rPr lang="en-US" sz="2400" b="1" i="0" u="none" strike="noStrike" kern="1200" baseline="0" dirty="0" err="1" smtClean="0">
                          <a:solidFill>
                            <a:schemeClr val="dk1"/>
                          </a:solidFill>
                          <a:latin typeface="+mn-lt"/>
                          <a:ea typeface="+mn-ea"/>
                          <a:cs typeface="+mn-cs"/>
                        </a:rPr>
                        <a:t>d.clear</a:t>
                      </a:r>
                      <a:r>
                        <a:rPr lang="en-US" sz="2400" b="1" i="0" u="none" strike="noStrike" kern="1200" baseline="0" dirty="0" smtClean="0">
                          <a:solidFill>
                            <a:schemeClr val="dk1"/>
                          </a:solidFill>
                          <a:latin typeface="+mn-lt"/>
                          <a:ea typeface="+mn-ea"/>
                          <a:cs typeface="+mn-cs"/>
                        </a:rPr>
                        <a:t>() </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i="0" u="none" strike="noStrike" kern="1200" baseline="0" dirty="0" smtClean="0">
                          <a:solidFill>
                            <a:schemeClr val="dk1"/>
                          </a:solidFill>
                          <a:latin typeface="+mn-lt"/>
                          <a:ea typeface="+mn-ea"/>
                          <a:cs typeface="+mn-cs"/>
                        </a:rPr>
                        <a:t>Removes all the keys.</a:t>
                      </a:r>
                    </a:p>
                    <a:p>
                      <a:endParaRPr lang="en-US" sz="2400" dirty="0"/>
                    </a:p>
                  </a:txBody>
                  <a:tcPr/>
                </a:tc>
              </a:tr>
              <a:tr h="370840">
                <a:tc>
                  <a:txBody>
                    <a:bodyPr/>
                    <a:lstStyle/>
                    <a:p>
                      <a:r>
                        <a:rPr lang="en-US" sz="2400" b="1" i="0" u="none" strike="noStrike" kern="1200" baseline="0" dirty="0" smtClean="0">
                          <a:solidFill>
                            <a:schemeClr val="dk1"/>
                          </a:solidFill>
                          <a:latin typeface="+mn-lt"/>
                          <a:ea typeface="+mn-ea"/>
                          <a:cs typeface="+mn-cs"/>
                        </a:rPr>
                        <a:t>for key in d: key</a:t>
                      </a:r>
                      <a:endParaRPr lang="en-US" sz="2400" dirty="0"/>
                    </a:p>
                  </a:txBody>
                  <a:tcPr/>
                </a:tc>
                <a:tc>
                  <a:txBody>
                    <a:bodyPr/>
                    <a:lstStyle/>
                    <a:p>
                      <a:r>
                        <a:rPr lang="en-US" sz="2400" b="0" i="0" u="none" strike="noStrike" kern="1200" baseline="0" dirty="0" smtClean="0">
                          <a:solidFill>
                            <a:schemeClr val="dk1"/>
                          </a:solidFill>
                          <a:latin typeface="+mn-lt"/>
                          <a:ea typeface="+mn-ea"/>
                          <a:cs typeface="+mn-cs"/>
                        </a:rPr>
                        <a:t>is bound to each key in </a:t>
                      </a:r>
                      <a:r>
                        <a:rPr lang="en-US" sz="2400" b="1" i="0" u="none" strike="noStrike" kern="1200" baseline="0" dirty="0" smtClean="0">
                          <a:solidFill>
                            <a:schemeClr val="dk1"/>
                          </a:solidFill>
                          <a:latin typeface="+mn-lt"/>
                          <a:ea typeface="+mn-ea"/>
                          <a:cs typeface="+mn-cs"/>
                        </a:rPr>
                        <a:t>d </a:t>
                      </a:r>
                      <a:r>
                        <a:rPr lang="en-US" sz="2400" b="0" i="0" u="none" strike="noStrike" kern="1200" baseline="0" dirty="0" smtClean="0">
                          <a:solidFill>
                            <a:schemeClr val="dk1"/>
                          </a:solidFill>
                          <a:latin typeface="+mn-lt"/>
                          <a:ea typeface="+mn-ea"/>
                          <a:cs typeface="+mn-cs"/>
                        </a:rPr>
                        <a:t>in an unspecified order.</a:t>
                      </a:r>
                      <a:endParaRPr lang="en-US" sz="2400" dirty="0" smtClean="0"/>
                    </a:p>
                    <a:p>
                      <a:endParaRPr lang="en-US" sz="2400" dirty="0"/>
                    </a:p>
                  </a:txBody>
                  <a:tcPr/>
                </a:tc>
              </a:tr>
            </a:tbl>
          </a:graphicData>
        </a:graphic>
      </p:graphicFrame>
    </p:spTree>
    <p:extLst>
      <p:ext uri="{BB962C8B-B14F-4D97-AF65-F5344CB8AC3E}">
        <p14:creationId xmlns:p14="http://schemas.microsoft.com/office/powerpoint/2010/main" val="2665736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203" y="130730"/>
            <a:ext cx="10460065" cy="6727269"/>
          </a:xfrm>
        </p:spPr>
        <p:txBody>
          <a:bodyPr>
            <a:normAutofit/>
          </a:bodyPr>
          <a:lstStyle/>
          <a:p>
            <a:pPr marL="0" indent="0">
              <a:buNone/>
            </a:pPr>
            <a:endParaRPr lang="en-US" dirty="0" smtClean="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32635088"/>
              </p:ext>
            </p:extLst>
          </p:nvPr>
        </p:nvGraphicFramePr>
        <p:xfrm>
          <a:off x="1381071" y="426044"/>
          <a:ext cx="9746712" cy="6004560"/>
        </p:xfrm>
        <a:graphic>
          <a:graphicData uri="http://schemas.openxmlformats.org/drawingml/2006/table">
            <a:tbl>
              <a:tblPr firstRow="1" bandRow="1">
                <a:tableStyleId>{5C22544A-7EE6-4342-B048-85BDC9FD1C3A}</a:tableStyleId>
              </a:tblPr>
              <a:tblGrid>
                <a:gridCol w="3361790"/>
                <a:gridCol w="6384922"/>
              </a:tblGrid>
              <a:tr h="370840">
                <a:tc>
                  <a:txBody>
                    <a:bodyPr/>
                    <a:lstStyle/>
                    <a:p>
                      <a:r>
                        <a:rPr lang="en-US" sz="2200" dirty="0" smtClean="0"/>
                        <a:t>Operator / Function</a:t>
                      </a:r>
                      <a:endParaRPr lang="en-US" sz="2200" dirty="0"/>
                    </a:p>
                  </a:txBody>
                  <a:tcPr/>
                </a:tc>
                <a:tc>
                  <a:txBody>
                    <a:bodyPr/>
                    <a:lstStyle/>
                    <a:p>
                      <a:r>
                        <a:rPr lang="en-US" sz="2200" dirty="0" smtClean="0"/>
                        <a:t>What it Does</a:t>
                      </a:r>
                      <a:endParaRPr lang="en-US" sz="2200" dirty="0"/>
                    </a:p>
                  </a:txBody>
                  <a:tcPr/>
                </a:tc>
              </a:tr>
              <a:tr h="370840">
                <a:tc>
                  <a:txBody>
                    <a:bodyPr/>
                    <a:lstStyle/>
                    <a:p>
                      <a:r>
                        <a:rPr lang="en-US" sz="2200" b="1" dirty="0" smtClean="0"/>
                        <a:t>L[&lt;</a:t>
                      </a:r>
                      <a:r>
                        <a:rPr lang="en-US" sz="2200" b="1" i="1" dirty="0" smtClean="0"/>
                        <a:t>an integer expression</a:t>
                      </a:r>
                      <a:r>
                        <a:rPr lang="en-US" sz="2200" b="1" dirty="0" smtClean="0"/>
                        <a:t>&gt;] </a:t>
                      </a:r>
                      <a:endParaRPr lang="en-US" sz="2200" dirty="0"/>
                    </a:p>
                  </a:txBody>
                  <a:tcPr/>
                </a:tc>
                <a:tc>
                  <a:txBody>
                    <a:bodyPr/>
                    <a:lstStyle/>
                    <a:p>
                      <a:r>
                        <a:rPr lang="en-US" sz="2200" dirty="0" smtClean="0"/>
                        <a:t>Subscript used to access an element at the given index position.</a:t>
                      </a:r>
                    </a:p>
                    <a:p>
                      <a:endParaRPr lang="en-US" sz="2200" dirty="0"/>
                    </a:p>
                  </a:txBody>
                  <a:tcPr/>
                </a:tc>
              </a:tr>
              <a:tr h="370840">
                <a:tc>
                  <a:txBody>
                    <a:bodyPr/>
                    <a:lstStyle/>
                    <a:p>
                      <a:r>
                        <a:rPr lang="en-US" sz="2200" b="1" dirty="0" smtClean="0"/>
                        <a:t>L[&lt;</a:t>
                      </a:r>
                      <a:r>
                        <a:rPr lang="en-US" sz="2200" b="1" i="1" dirty="0" smtClean="0"/>
                        <a:t>start</a:t>
                      </a:r>
                      <a:r>
                        <a:rPr lang="en-US" sz="2200" b="1" dirty="0" smtClean="0"/>
                        <a:t>&gt;:&lt;</a:t>
                      </a:r>
                      <a:r>
                        <a:rPr lang="en-US" sz="2200" b="1" i="1" dirty="0" smtClean="0"/>
                        <a:t>end</a:t>
                      </a:r>
                      <a:r>
                        <a:rPr lang="en-US" sz="2200" b="1" dirty="0" smtClean="0"/>
                        <a:t>&gt;] </a:t>
                      </a:r>
                      <a:endParaRPr lang="en-US" sz="2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smtClean="0"/>
                        <a:t>Slices for a </a:t>
                      </a:r>
                      <a:r>
                        <a:rPr lang="en-US" sz="2200" dirty="0" err="1" smtClean="0"/>
                        <a:t>sublist</a:t>
                      </a:r>
                      <a:r>
                        <a:rPr lang="en-US" sz="2200" dirty="0" smtClean="0"/>
                        <a:t>. Returns a new list.</a:t>
                      </a:r>
                    </a:p>
                    <a:p>
                      <a:endParaRPr lang="en-US" sz="2200" dirty="0"/>
                    </a:p>
                  </a:txBody>
                  <a:tcPr/>
                </a:tc>
              </a:tr>
              <a:tr h="370840">
                <a:tc>
                  <a:txBody>
                    <a:bodyPr/>
                    <a:lstStyle/>
                    <a:p>
                      <a:r>
                        <a:rPr lang="en-US" sz="2200" b="1" dirty="0" smtClean="0"/>
                        <a:t>L + L </a:t>
                      </a:r>
                      <a:endParaRPr lang="en-US" sz="2200" dirty="0"/>
                    </a:p>
                  </a:txBody>
                  <a:tcPr/>
                </a:tc>
                <a:tc>
                  <a:txBody>
                    <a:bodyPr/>
                    <a:lstStyle/>
                    <a:p>
                      <a:r>
                        <a:rPr lang="en-US" sz="2200" dirty="0" smtClean="0"/>
                        <a:t>List concatenation. Returns a new list consisting of the elements of the two operands.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dirty="0" smtClean="0"/>
                    </a:p>
                    <a:p>
                      <a:endParaRPr lang="en-US" sz="2200" dirty="0"/>
                    </a:p>
                  </a:txBody>
                  <a:tcPr/>
                </a:tc>
              </a:tr>
              <a:tr h="370840">
                <a:tc>
                  <a:txBody>
                    <a:bodyPr/>
                    <a:lstStyle/>
                    <a:p>
                      <a:r>
                        <a:rPr lang="en-US" sz="2200" b="1" dirty="0" err="1" smtClean="0"/>
                        <a:t>len</a:t>
                      </a:r>
                      <a:r>
                        <a:rPr lang="en-US" sz="2200" b="1" dirty="0" smtClean="0"/>
                        <a:t>(L) </a:t>
                      </a:r>
                      <a:endParaRPr lang="en-US" sz="2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dirty="0" smtClean="0"/>
                        <a:t>Returns the number of elements in the list.</a:t>
                      </a:r>
                    </a:p>
                    <a:p>
                      <a:endParaRPr lang="en-US" sz="2200" dirty="0"/>
                    </a:p>
                  </a:txBody>
                  <a:tcPr/>
                </a:tc>
              </a:tr>
              <a:tr h="370840">
                <a:tc>
                  <a:txBody>
                    <a:bodyPr/>
                    <a:lstStyle/>
                    <a:p>
                      <a:r>
                        <a:rPr lang="en-US" sz="2200" b="1" dirty="0" smtClean="0"/>
                        <a:t>print(L) </a:t>
                      </a:r>
                      <a:endParaRPr lang="en-US" sz="2200" dirty="0"/>
                    </a:p>
                  </a:txBody>
                  <a:tcPr/>
                </a:tc>
                <a:tc>
                  <a:txBody>
                    <a:bodyPr/>
                    <a:lstStyle/>
                    <a:p>
                      <a:r>
                        <a:rPr lang="en-US" sz="2200" dirty="0" smtClean="0"/>
                        <a:t>Prints the literal representation of the list</a:t>
                      </a:r>
                      <a:endParaRPr lang="en-US" sz="2200" dirty="0"/>
                    </a:p>
                  </a:txBody>
                  <a:tcPr/>
                </a:tc>
              </a:tr>
              <a:tr h="370840">
                <a:tc>
                  <a:txBody>
                    <a:bodyPr/>
                    <a:lstStyle/>
                    <a:p>
                      <a:r>
                        <a:rPr lang="en-US" sz="2200" b="1" dirty="0" smtClean="0"/>
                        <a:t>list(range(&lt;</a:t>
                      </a:r>
                      <a:r>
                        <a:rPr lang="en-US" sz="2200" b="1" i="1" dirty="0" smtClean="0"/>
                        <a:t>upper</a:t>
                      </a:r>
                      <a:r>
                        <a:rPr lang="en-US" sz="2200" b="1" dirty="0" smtClean="0"/>
                        <a:t>&gt;)) </a:t>
                      </a:r>
                      <a:endParaRPr lang="en-US" sz="2200" dirty="0"/>
                    </a:p>
                  </a:txBody>
                  <a:tcPr/>
                </a:tc>
                <a:tc>
                  <a:txBody>
                    <a:bodyPr/>
                    <a:lstStyle/>
                    <a:p>
                      <a:r>
                        <a:rPr lang="en-US" sz="2200" dirty="0" smtClean="0"/>
                        <a:t>Returns a list containing the integers in the range </a:t>
                      </a:r>
                      <a:r>
                        <a:rPr lang="en-US" sz="2200" b="1" dirty="0" smtClean="0"/>
                        <a:t>0 </a:t>
                      </a:r>
                      <a:r>
                        <a:rPr lang="en-US" sz="2200" dirty="0" smtClean="0"/>
                        <a:t>through </a:t>
                      </a:r>
                      <a:r>
                        <a:rPr lang="en-US" sz="2200" b="1" i="1" dirty="0" smtClean="0"/>
                        <a:t>upper </a:t>
                      </a:r>
                      <a:r>
                        <a:rPr lang="en-US" sz="2200" b="1" dirty="0" smtClean="0"/>
                        <a:t>- 1</a:t>
                      </a:r>
                      <a:r>
                        <a:rPr lang="en-US" sz="2200" dirty="0" smtClean="0"/>
                        <a:t>.</a:t>
                      </a:r>
                    </a:p>
                    <a:p>
                      <a:endParaRPr lang="en-US" sz="2200" dirty="0"/>
                    </a:p>
                  </a:txBody>
                  <a:tcPr/>
                </a:tc>
              </a:tr>
            </a:tbl>
          </a:graphicData>
        </a:graphic>
      </p:graphicFrame>
    </p:spTree>
    <p:extLst>
      <p:ext uri="{BB962C8B-B14F-4D97-AF65-F5344CB8AC3E}">
        <p14:creationId xmlns:p14="http://schemas.microsoft.com/office/powerpoint/2010/main" val="4190321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203" y="130730"/>
            <a:ext cx="10460065" cy="6727269"/>
          </a:xfrm>
        </p:spPr>
        <p:txBody>
          <a:bodyPr>
            <a:normAutofit/>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529201211"/>
              </p:ext>
            </p:extLst>
          </p:nvPr>
        </p:nvGraphicFramePr>
        <p:xfrm>
          <a:off x="1830520" y="1138121"/>
          <a:ext cx="9157777" cy="4302760"/>
        </p:xfrm>
        <a:graphic>
          <a:graphicData uri="http://schemas.openxmlformats.org/drawingml/2006/table">
            <a:tbl>
              <a:tblPr firstRow="1" bandRow="1">
                <a:tableStyleId>{5C22544A-7EE6-4342-B048-85BDC9FD1C3A}</a:tableStyleId>
              </a:tblPr>
              <a:tblGrid>
                <a:gridCol w="3036425"/>
                <a:gridCol w="6121352"/>
              </a:tblGrid>
              <a:tr h="370840">
                <a:tc>
                  <a:txBody>
                    <a:bodyPr/>
                    <a:lstStyle/>
                    <a:p>
                      <a:r>
                        <a:rPr lang="en-US" dirty="0" smtClean="0"/>
                        <a:t>Operator / Function</a:t>
                      </a:r>
                      <a:endParaRPr lang="en-US" dirty="0"/>
                    </a:p>
                  </a:txBody>
                  <a:tcPr/>
                </a:tc>
                <a:tc>
                  <a:txBody>
                    <a:bodyPr/>
                    <a:lstStyle/>
                    <a:p>
                      <a:r>
                        <a:rPr lang="en-US" dirty="0" smtClean="0"/>
                        <a:t>What it Does</a:t>
                      </a:r>
                      <a:endParaRPr lang="en-US" dirty="0"/>
                    </a:p>
                  </a:txBody>
                  <a:tcPr/>
                </a:tc>
              </a:tr>
              <a:tr h="370840">
                <a:tc>
                  <a:txBody>
                    <a:bodyPr/>
                    <a:lstStyle/>
                    <a:p>
                      <a:r>
                        <a:rPr lang="en-US" sz="2400" b="1" dirty="0" smtClean="0"/>
                        <a:t>==, !=, &lt;, &gt;, &lt;=, &gt;= </a:t>
                      </a:r>
                      <a:endParaRPr lang="en-US" sz="2400" dirty="0"/>
                    </a:p>
                  </a:txBody>
                  <a:tcPr/>
                </a:tc>
                <a:tc>
                  <a:txBody>
                    <a:bodyPr/>
                    <a:lstStyle/>
                    <a:p>
                      <a:r>
                        <a:rPr lang="en-US" sz="2400" dirty="0" smtClean="0"/>
                        <a:t>Compares the elements at the corresponding positions in the operand lists. Returns </a:t>
                      </a:r>
                      <a:r>
                        <a:rPr lang="en-US" sz="2400" b="1" dirty="0" smtClean="0"/>
                        <a:t>True </a:t>
                      </a:r>
                      <a:r>
                        <a:rPr lang="en-US" sz="2400" dirty="0" smtClean="0"/>
                        <a:t>if all the results are true, or </a:t>
                      </a:r>
                      <a:r>
                        <a:rPr lang="en-US" sz="2400" b="1" dirty="0" smtClean="0"/>
                        <a:t>False </a:t>
                      </a:r>
                      <a:r>
                        <a:rPr lang="en-US" sz="2400" dirty="0" smtClean="0"/>
                        <a:t>otherwise.</a:t>
                      </a:r>
                    </a:p>
                    <a:p>
                      <a:endParaRPr lang="en-US" sz="2400" dirty="0"/>
                    </a:p>
                  </a:txBody>
                  <a:tcPr/>
                </a:tc>
              </a:tr>
              <a:tr h="370840">
                <a:tc>
                  <a:txBody>
                    <a:bodyPr/>
                    <a:lstStyle/>
                    <a:p>
                      <a:r>
                        <a:rPr lang="en-US" sz="2400" b="1" dirty="0" smtClean="0"/>
                        <a:t>for &lt;</a:t>
                      </a:r>
                      <a:r>
                        <a:rPr lang="en-US" sz="2400" b="1" i="1" dirty="0" smtClean="0"/>
                        <a:t>variable</a:t>
                      </a:r>
                      <a:r>
                        <a:rPr lang="en-US" sz="2400" b="1" dirty="0" smtClean="0"/>
                        <a:t>&gt; in L: </a:t>
                      </a:r>
                      <a:br>
                        <a:rPr lang="en-US" sz="2400" b="1" dirty="0" smtClean="0"/>
                      </a:br>
                      <a:r>
                        <a:rPr lang="en-US" sz="2400" b="1" dirty="0" smtClean="0"/>
                        <a:t>    &lt;statement&gt; </a:t>
                      </a:r>
                      <a:endParaRPr lang="en-US" sz="2400" dirty="0"/>
                    </a:p>
                  </a:txBody>
                  <a:tcPr/>
                </a:tc>
                <a:tc>
                  <a:txBody>
                    <a:bodyPr/>
                    <a:lstStyle/>
                    <a:p>
                      <a:r>
                        <a:rPr lang="en-US" sz="2400" dirty="0" smtClean="0"/>
                        <a:t>Iterates through the list, binding the variable to each element.</a:t>
                      </a:r>
                    </a:p>
                    <a:p>
                      <a:endParaRPr lang="en-US" sz="2400" dirty="0"/>
                    </a:p>
                  </a:txBody>
                  <a:tcPr/>
                </a:tc>
              </a:tr>
              <a:tr h="370840">
                <a:tc>
                  <a:txBody>
                    <a:bodyPr/>
                    <a:lstStyle/>
                    <a:p>
                      <a:r>
                        <a:rPr lang="en-US" sz="2400" b="1" dirty="0" smtClean="0"/>
                        <a:t>&lt;any value&gt; in L </a:t>
                      </a:r>
                      <a:endParaRPr lang="en-US" sz="2400" dirty="0"/>
                    </a:p>
                  </a:txBody>
                  <a:tcPr/>
                </a:tc>
                <a:tc>
                  <a:txBody>
                    <a:bodyPr/>
                    <a:lstStyle/>
                    <a:p>
                      <a:r>
                        <a:rPr lang="en-US" sz="2400" dirty="0" smtClean="0"/>
                        <a:t>Returns </a:t>
                      </a:r>
                      <a:r>
                        <a:rPr lang="en-US" sz="2400" b="1" dirty="0" smtClean="0"/>
                        <a:t>True </a:t>
                      </a:r>
                      <a:r>
                        <a:rPr lang="en-US" sz="2400" dirty="0" smtClean="0"/>
                        <a:t>if the value is in the list or </a:t>
                      </a:r>
                      <a:r>
                        <a:rPr lang="en-US" sz="2400" b="1" dirty="0" smtClean="0"/>
                        <a:t>False </a:t>
                      </a:r>
                      <a:r>
                        <a:rPr lang="en-US" sz="2400" dirty="0" smtClean="0"/>
                        <a:t>otherwise.</a:t>
                      </a:r>
                    </a:p>
                    <a:p>
                      <a:endParaRPr lang="en-US" sz="2400" dirty="0"/>
                    </a:p>
                  </a:txBody>
                  <a:tcPr/>
                </a:tc>
              </a:tr>
            </a:tbl>
          </a:graphicData>
        </a:graphic>
      </p:graphicFrame>
    </p:spTree>
    <p:extLst>
      <p:ext uri="{BB962C8B-B14F-4D97-AF65-F5344CB8AC3E}">
        <p14:creationId xmlns:p14="http://schemas.microsoft.com/office/powerpoint/2010/main" val="1197017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7203" y="130730"/>
            <a:ext cx="10460065" cy="6727269"/>
          </a:xfrm>
        </p:spPr>
        <p:txBody>
          <a:bodyPr>
            <a:normAutofit/>
          </a:bodyPr>
          <a:lstStyle/>
          <a:p>
            <a:r>
              <a:rPr lang="en-US" dirty="0" smtClean="0"/>
              <a:t>.</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37457447"/>
              </p:ext>
            </p:extLst>
          </p:nvPr>
        </p:nvGraphicFramePr>
        <p:xfrm>
          <a:off x="1412066" y="130730"/>
          <a:ext cx="9622726" cy="6409555"/>
        </p:xfrm>
        <a:graphic>
          <a:graphicData uri="http://schemas.openxmlformats.org/drawingml/2006/table">
            <a:tbl>
              <a:tblPr firstRow="1" bandRow="1">
                <a:tableStyleId>{5C22544A-7EE6-4342-B048-85BDC9FD1C3A}</a:tableStyleId>
              </a:tblPr>
              <a:tblGrid>
                <a:gridCol w="3330415"/>
                <a:gridCol w="6292311"/>
              </a:tblGrid>
              <a:tr h="427304">
                <a:tc>
                  <a:txBody>
                    <a:bodyPr/>
                    <a:lstStyle/>
                    <a:p>
                      <a:r>
                        <a:rPr lang="en-US" sz="2200" dirty="0" smtClean="0"/>
                        <a:t>List Method</a:t>
                      </a:r>
                      <a:endParaRPr lang="en-US" sz="2200" dirty="0"/>
                    </a:p>
                  </a:txBody>
                  <a:tcPr/>
                </a:tc>
                <a:tc>
                  <a:txBody>
                    <a:bodyPr/>
                    <a:lstStyle/>
                    <a:p>
                      <a:r>
                        <a:rPr lang="en-US" sz="2200" dirty="0" smtClean="0"/>
                        <a:t>What it Does</a:t>
                      </a:r>
                      <a:endParaRPr lang="en-US" sz="2200" dirty="0"/>
                    </a:p>
                  </a:txBody>
                  <a:tcPr/>
                </a:tc>
              </a:tr>
              <a:tr h="427304">
                <a:tc>
                  <a:txBody>
                    <a:bodyPr/>
                    <a:lstStyle/>
                    <a:p>
                      <a:r>
                        <a:rPr lang="en-US" sz="2200" b="1" i="0" u="none" strike="noStrike" kern="1200" baseline="0" dirty="0" err="1" smtClean="0">
                          <a:solidFill>
                            <a:schemeClr val="dk1"/>
                          </a:solidFill>
                          <a:latin typeface="+mn-lt"/>
                          <a:ea typeface="+mn-ea"/>
                          <a:cs typeface="+mn-cs"/>
                        </a:rPr>
                        <a:t>L.append</a:t>
                      </a:r>
                      <a:r>
                        <a:rPr lang="en-US" sz="2200" b="1" i="0" u="none" strike="noStrike" kern="1200" baseline="0" dirty="0" smtClean="0">
                          <a:solidFill>
                            <a:schemeClr val="dk1"/>
                          </a:solidFill>
                          <a:latin typeface="+mn-lt"/>
                          <a:ea typeface="+mn-ea"/>
                          <a:cs typeface="+mn-cs"/>
                        </a:rPr>
                        <a:t>(element)</a:t>
                      </a:r>
                      <a:endParaRPr lang="en-US" sz="2200" dirty="0"/>
                    </a:p>
                  </a:txBody>
                  <a:tcPr/>
                </a:tc>
                <a:tc>
                  <a:txBody>
                    <a:bodyPr/>
                    <a:lstStyle/>
                    <a:p>
                      <a:r>
                        <a:rPr lang="en-US" sz="2200" b="0" i="0" u="none" strike="noStrike" kern="1200" baseline="0" dirty="0" smtClean="0">
                          <a:solidFill>
                            <a:schemeClr val="dk1"/>
                          </a:solidFill>
                          <a:latin typeface="+mn-lt"/>
                          <a:ea typeface="+mn-ea"/>
                          <a:cs typeface="+mn-cs"/>
                        </a:rPr>
                        <a:t>Adds </a:t>
                      </a:r>
                      <a:r>
                        <a:rPr lang="en-US" sz="2200" b="1" i="0" u="none" strike="noStrike" kern="1200" baseline="0" dirty="0" smtClean="0">
                          <a:solidFill>
                            <a:schemeClr val="dk1"/>
                          </a:solidFill>
                          <a:latin typeface="+mn-lt"/>
                          <a:ea typeface="+mn-ea"/>
                          <a:cs typeface="+mn-cs"/>
                        </a:rPr>
                        <a:t>element </a:t>
                      </a:r>
                      <a:r>
                        <a:rPr lang="en-US" sz="2200" b="0" i="0" u="none" strike="noStrike" kern="1200" baseline="0" dirty="0" smtClean="0">
                          <a:solidFill>
                            <a:schemeClr val="dk1"/>
                          </a:solidFill>
                          <a:latin typeface="+mn-lt"/>
                          <a:ea typeface="+mn-ea"/>
                          <a:cs typeface="+mn-cs"/>
                        </a:rPr>
                        <a:t>to the end of </a:t>
                      </a:r>
                      <a:r>
                        <a:rPr lang="en-US" sz="2200" b="1" i="0" u="none" strike="noStrike" kern="1200" baseline="0" dirty="0" smtClean="0">
                          <a:solidFill>
                            <a:schemeClr val="dk1"/>
                          </a:solidFill>
                          <a:latin typeface="+mn-lt"/>
                          <a:ea typeface="+mn-ea"/>
                          <a:cs typeface="+mn-cs"/>
                        </a:rPr>
                        <a:t>L</a:t>
                      </a:r>
                      <a:r>
                        <a:rPr lang="en-US" sz="2200" b="0" i="0" u="none" strike="noStrike" kern="1200" baseline="0" dirty="0" smtClean="0">
                          <a:solidFill>
                            <a:schemeClr val="dk1"/>
                          </a:solidFill>
                          <a:latin typeface="+mn-lt"/>
                          <a:ea typeface="+mn-ea"/>
                          <a:cs typeface="+mn-cs"/>
                        </a:rPr>
                        <a:t>.</a:t>
                      </a:r>
                      <a:endParaRPr lang="en-US" sz="2200" dirty="0"/>
                    </a:p>
                  </a:txBody>
                  <a:tcPr/>
                </a:tc>
              </a:tr>
              <a:tr h="1110989">
                <a:tc>
                  <a:txBody>
                    <a:bodyPr/>
                    <a:lstStyle/>
                    <a:p>
                      <a:r>
                        <a:rPr lang="en-US" sz="2200" b="1" i="0" u="none" strike="noStrike" kern="1200" baseline="0" dirty="0" err="1" smtClean="0">
                          <a:solidFill>
                            <a:schemeClr val="dk1"/>
                          </a:solidFill>
                          <a:latin typeface="+mn-lt"/>
                          <a:ea typeface="+mn-ea"/>
                          <a:cs typeface="+mn-cs"/>
                        </a:rPr>
                        <a:t>L.extend</a:t>
                      </a:r>
                      <a:r>
                        <a:rPr lang="en-US" sz="2200" b="1" i="0" u="none" strike="noStrike" kern="1200" baseline="0" dirty="0" smtClean="0">
                          <a:solidFill>
                            <a:schemeClr val="dk1"/>
                          </a:solidFill>
                          <a:latin typeface="+mn-lt"/>
                          <a:ea typeface="+mn-ea"/>
                          <a:cs typeface="+mn-cs"/>
                        </a:rPr>
                        <a:t>(</a:t>
                      </a:r>
                      <a:r>
                        <a:rPr lang="en-US" sz="2200" b="1" i="0" u="none" strike="noStrike" kern="1200" baseline="0" dirty="0" err="1" smtClean="0">
                          <a:solidFill>
                            <a:schemeClr val="dk1"/>
                          </a:solidFill>
                          <a:latin typeface="+mn-lt"/>
                          <a:ea typeface="+mn-ea"/>
                          <a:cs typeface="+mn-cs"/>
                        </a:rPr>
                        <a:t>aList</a:t>
                      </a:r>
                      <a:r>
                        <a:rPr lang="en-US" sz="2200" b="1" i="0" u="none" strike="noStrike" kern="1200" baseline="0" dirty="0" smtClean="0">
                          <a:solidFill>
                            <a:schemeClr val="dk1"/>
                          </a:solidFill>
                          <a:latin typeface="+mn-lt"/>
                          <a:ea typeface="+mn-ea"/>
                          <a:cs typeface="+mn-cs"/>
                        </a:rPr>
                        <a:t>)</a:t>
                      </a:r>
                      <a:endParaRPr lang="en-US" sz="2200" dirty="0"/>
                    </a:p>
                  </a:txBody>
                  <a:tcPr/>
                </a:tc>
                <a:tc>
                  <a:txBody>
                    <a:bodyPr/>
                    <a:lstStyle/>
                    <a:p>
                      <a:r>
                        <a:rPr lang="en-US" sz="2200" b="0" i="0" u="none" strike="noStrike" kern="1200" baseline="0" dirty="0" smtClean="0">
                          <a:solidFill>
                            <a:schemeClr val="dk1"/>
                          </a:solidFill>
                          <a:latin typeface="+mn-lt"/>
                          <a:ea typeface="+mn-ea"/>
                          <a:cs typeface="+mn-cs"/>
                        </a:rPr>
                        <a:t>Adds the elements of </a:t>
                      </a:r>
                      <a:r>
                        <a:rPr lang="en-US" sz="2200" b="1" i="0" u="none" strike="noStrike" kern="1200" baseline="0" dirty="0" err="1" smtClean="0">
                          <a:solidFill>
                            <a:schemeClr val="dk1"/>
                          </a:solidFill>
                          <a:latin typeface="+mn-lt"/>
                          <a:ea typeface="+mn-ea"/>
                          <a:cs typeface="+mn-cs"/>
                        </a:rPr>
                        <a:t>aList</a:t>
                      </a:r>
                      <a:r>
                        <a:rPr lang="en-US" sz="2200" b="1" i="0" u="none" strike="noStrike" kern="1200" baseline="0" dirty="0" smtClean="0">
                          <a:solidFill>
                            <a:schemeClr val="dk1"/>
                          </a:solidFill>
                          <a:latin typeface="+mn-lt"/>
                          <a:ea typeface="+mn-ea"/>
                          <a:cs typeface="+mn-cs"/>
                        </a:rPr>
                        <a:t> </a:t>
                      </a:r>
                      <a:r>
                        <a:rPr lang="en-US" sz="2200" b="0" i="0" u="none" strike="noStrike" kern="1200" baseline="0" dirty="0" smtClean="0">
                          <a:solidFill>
                            <a:schemeClr val="dk1"/>
                          </a:solidFill>
                          <a:latin typeface="+mn-lt"/>
                          <a:ea typeface="+mn-ea"/>
                          <a:cs typeface="+mn-cs"/>
                        </a:rPr>
                        <a:t>to the end of </a:t>
                      </a:r>
                      <a:r>
                        <a:rPr lang="en-US" sz="2200" b="1" i="0" u="none" strike="noStrike" kern="1200" baseline="0" dirty="0" smtClean="0">
                          <a:solidFill>
                            <a:schemeClr val="dk1"/>
                          </a:solidFill>
                          <a:latin typeface="+mn-lt"/>
                          <a:ea typeface="+mn-ea"/>
                          <a:cs typeface="+mn-cs"/>
                        </a:rPr>
                        <a:t>L</a:t>
                      </a:r>
                      <a:r>
                        <a:rPr lang="en-US" sz="2200" b="0" i="0" u="none" strike="noStrike" kern="1200" baseline="0" dirty="0" smtClean="0">
                          <a:solidFill>
                            <a:schemeClr val="dk1"/>
                          </a:solidFill>
                          <a:latin typeface="+mn-lt"/>
                          <a:ea typeface="+mn-ea"/>
                          <a:cs typeface="+mn-cs"/>
                        </a:rPr>
                        <a:t>.</a:t>
                      </a:r>
                      <a:endParaRPr lang="en-US" sz="2200" dirty="0"/>
                    </a:p>
                  </a:txBody>
                  <a:tcPr/>
                </a:tc>
              </a:tr>
              <a:tr h="1794675">
                <a:tc>
                  <a:txBody>
                    <a:bodyPr/>
                    <a:lstStyle/>
                    <a:p>
                      <a:r>
                        <a:rPr lang="en-US" sz="2200" b="1" i="0" u="none" strike="noStrike" kern="1200" baseline="0" dirty="0" err="1" smtClean="0">
                          <a:solidFill>
                            <a:schemeClr val="dk1"/>
                          </a:solidFill>
                          <a:latin typeface="+mn-lt"/>
                          <a:ea typeface="+mn-ea"/>
                          <a:cs typeface="+mn-cs"/>
                        </a:rPr>
                        <a:t>L.insert</a:t>
                      </a:r>
                      <a:r>
                        <a:rPr lang="en-US" sz="2200" b="1" i="0" u="none" strike="noStrike" kern="1200" baseline="0" dirty="0" smtClean="0">
                          <a:solidFill>
                            <a:schemeClr val="dk1"/>
                          </a:solidFill>
                          <a:latin typeface="+mn-lt"/>
                          <a:ea typeface="+mn-ea"/>
                          <a:cs typeface="+mn-cs"/>
                        </a:rPr>
                        <a:t>(index, element)</a:t>
                      </a:r>
                      <a:endParaRPr lang="en-US" sz="2200" dirty="0"/>
                    </a:p>
                  </a:txBody>
                  <a:tcPr/>
                </a:tc>
                <a:tc>
                  <a:txBody>
                    <a:bodyPr/>
                    <a:lstStyle/>
                    <a:p>
                      <a:r>
                        <a:rPr lang="en-US" sz="2200" b="0" i="0" u="none" strike="noStrike" kern="1200" baseline="0" dirty="0" smtClean="0">
                          <a:solidFill>
                            <a:schemeClr val="dk1"/>
                          </a:solidFill>
                          <a:latin typeface="+mn-lt"/>
                          <a:ea typeface="+mn-ea"/>
                          <a:cs typeface="+mn-cs"/>
                        </a:rPr>
                        <a:t>Inserts </a:t>
                      </a:r>
                      <a:r>
                        <a:rPr lang="en-US" sz="2200" b="1" i="0" u="none" strike="noStrike" kern="1200" baseline="0" dirty="0" smtClean="0">
                          <a:solidFill>
                            <a:schemeClr val="dk1"/>
                          </a:solidFill>
                          <a:latin typeface="+mn-lt"/>
                          <a:ea typeface="+mn-ea"/>
                          <a:cs typeface="+mn-cs"/>
                        </a:rPr>
                        <a:t>element </a:t>
                      </a:r>
                      <a:r>
                        <a:rPr lang="en-US" sz="2200" b="0" i="0" u="none" strike="noStrike" kern="1200" baseline="0" dirty="0" smtClean="0">
                          <a:solidFill>
                            <a:schemeClr val="dk1"/>
                          </a:solidFill>
                          <a:latin typeface="+mn-lt"/>
                          <a:ea typeface="+mn-ea"/>
                          <a:cs typeface="+mn-cs"/>
                        </a:rPr>
                        <a:t>at </a:t>
                      </a:r>
                      <a:r>
                        <a:rPr lang="en-US" sz="2200" b="1" i="0" u="none" strike="noStrike" kern="1200" baseline="0" dirty="0" smtClean="0">
                          <a:solidFill>
                            <a:schemeClr val="dk1"/>
                          </a:solidFill>
                          <a:latin typeface="+mn-lt"/>
                          <a:ea typeface="+mn-ea"/>
                          <a:cs typeface="+mn-cs"/>
                        </a:rPr>
                        <a:t>index </a:t>
                      </a:r>
                      <a:r>
                        <a:rPr lang="en-US" sz="2200" b="0" i="0" u="none" strike="noStrike" kern="1200" baseline="0" dirty="0" smtClean="0">
                          <a:solidFill>
                            <a:schemeClr val="dk1"/>
                          </a:solidFill>
                          <a:latin typeface="+mn-lt"/>
                          <a:ea typeface="+mn-ea"/>
                          <a:cs typeface="+mn-cs"/>
                        </a:rPr>
                        <a:t>if </a:t>
                      </a:r>
                      <a:r>
                        <a:rPr lang="en-US" sz="2200" b="1" i="0" u="none" strike="noStrike" kern="1200" baseline="0" dirty="0" smtClean="0">
                          <a:solidFill>
                            <a:schemeClr val="dk1"/>
                          </a:solidFill>
                          <a:latin typeface="+mn-lt"/>
                          <a:ea typeface="+mn-ea"/>
                          <a:cs typeface="+mn-cs"/>
                        </a:rPr>
                        <a:t>index </a:t>
                      </a:r>
                      <a:r>
                        <a:rPr lang="en-US" sz="2200" b="0" i="0" u="none" strike="noStrike" kern="1200" baseline="0" dirty="0" smtClean="0">
                          <a:solidFill>
                            <a:schemeClr val="dk1"/>
                          </a:solidFill>
                          <a:latin typeface="+mn-lt"/>
                          <a:ea typeface="+mn-ea"/>
                          <a:cs typeface="+mn-cs"/>
                        </a:rPr>
                        <a:t>is less than the length of </a:t>
                      </a:r>
                      <a:r>
                        <a:rPr lang="en-US" sz="2200" b="1" i="0" u="none" strike="noStrike" kern="1200" baseline="0" dirty="0" smtClean="0">
                          <a:solidFill>
                            <a:schemeClr val="dk1"/>
                          </a:solidFill>
                          <a:latin typeface="+mn-lt"/>
                          <a:ea typeface="+mn-ea"/>
                          <a:cs typeface="+mn-cs"/>
                        </a:rPr>
                        <a:t>L</a:t>
                      </a:r>
                      <a:r>
                        <a:rPr lang="en-US" sz="2200" b="0" i="0" u="none" strike="noStrike" kern="1200" baseline="0" dirty="0" smtClean="0">
                          <a:solidFill>
                            <a:schemeClr val="dk1"/>
                          </a:solidFill>
                          <a:latin typeface="+mn-lt"/>
                          <a:ea typeface="+mn-ea"/>
                          <a:cs typeface="+mn-cs"/>
                        </a:rPr>
                        <a:t>. Otherwise, inserts </a:t>
                      </a:r>
                      <a:r>
                        <a:rPr lang="en-US" sz="2200" b="1" i="0" u="none" strike="noStrike" kern="1200" baseline="0" dirty="0" smtClean="0">
                          <a:solidFill>
                            <a:schemeClr val="dk1"/>
                          </a:solidFill>
                          <a:latin typeface="+mn-lt"/>
                          <a:ea typeface="+mn-ea"/>
                          <a:cs typeface="+mn-cs"/>
                        </a:rPr>
                        <a:t>element </a:t>
                      </a:r>
                      <a:r>
                        <a:rPr lang="en-US" sz="2200" b="0" i="0" u="none" strike="noStrike" kern="1200" baseline="0" dirty="0" smtClean="0">
                          <a:solidFill>
                            <a:schemeClr val="dk1"/>
                          </a:solidFill>
                          <a:latin typeface="+mn-lt"/>
                          <a:ea typeface="+mn-ea"/>
                          <a:cs typeface="+mn-cs"/>
                        </a:rPr>
                        <a:t>at the end of </a:t>
                      </a:r>
                      <a:r>
                        <a:rPr lang="en-US" sz="2200" b="1" i="0" u="none" strike="noStrike" kern="1200" baseline="0" dirty="0" smtClean="0">
                          <a:solidFill>
                            <a:schemeClr val="dk1"/>
                          </a:solidFill>
                          <a:latin typeface="+mn-lt"/>
                          <a:ea typeface="+mn-ea"/>
                          <a:cs typeface="+mn-cs"/>
                        </a:rPr>
                        <a:t>L</a:t>
                      </a:r>
                      <a:r>
                        <a:rPr lang="en-US" sz="2200" b="0" i="0" u="none" strike="noStrike" kern="1200" baseline="0" dirty="0" smtClean="0">
                          <a:solidFill>
                            <a:schemeClr val="dk1"/>
                          </a:solidFill>
                          <a:latin typeface="+mn-lt"/>
                          <a:ea typeface="+mn-ea"/>
                          <a:cs typeface="+mn-cs"/>
                        </a:rPr>
                        <a:t>.</a:t>
                      </a:r>
                      <a:endParaRPr lang="en-US" sz="2200" dirty="0"/>
                    </a:p>
                  </a:txBody>
                  <a:tcPr/>
                </a:tc>
              </a:tr>
              <a:tr h="1110989">
                <a:tc>
                  <a:txBody>
                    <a:bodyPr/>
                    <a:lstStyle/>
                    <a:p>
                      <a:r>
                        <a:rPr lang="en-US" sz="2200" b="1" i="0" u="none" strike="noStrike" kern="1200" baseline="0" dirty="0" err="1" smtClean="0">
                          <a:solidFill>
                            <a:schemeClr val="dk1"/>
                          </a:solidFill>
                          <a:latin typeface="+mn-lt"/>
                          <a:ea typeface="+mn-ea"/>
                          <a:cs typeface="+mn-cs"/>
                        </a:rPr>
                        <a:t>L.pop</a:t>
                      </a:r>
                      <a:r>
                        <a:rPr lang="en-US" sz="2200" b="1" i="0" u="none" strike="noStrike" kern="1200" baseline="0" dirty="0" smtClean="0">
                          <a:solidFill>
                            <a:schemeClr val="dk1"/>
                          </a:solidFill>
                          <a:latin typeface="+mn-lt"/>
                          <a:ea typeface="+mn-ea"/>
                          <a:cs typeface="+mn-cs"/>
                        </a:rPr>
                        <a:t>()</a:t>
                      </a:r>
                      <a:endParaRPr lang="en-US" sz="2200" dirty="0"/>
                    </a:p>
                  </a:txBody>
                  <a:tcPr/>
                </a:tc>
                <a:tc>
                  <a:txBody>
                    <a:bodyPr/>
                    <a:lstStyle/>
                    <a:p>
                      <a:r>
                        <a:rPr lang="en-US" sz="2200" b="0" i="0" u="none" strike="noStrike" kern="1200" baseline="0" dirty="0" smtClean="0">
                          <a:solidFill>
                            <a:schemeClr val="dk1"/>
                          </a:solidFill>
                          <a:latin typeface="+mn-lt"/>
                          <a:ea typeface="+mn-ea"/>
                          <a:cs typeface="+mn-cs"/>
                        </a:rPr>
                        <a:t>Removes and returns the element at the end of </a:t>
                      </a:r>
                      <a:r>
                        <a:rPr lang="en-US" sz="2200" b="1" i="0" u="none" strike="noStrike" kern="1200" baseline="0" dirty="0" smtClean="0">
                          <a:solidFill>
                            <a:schemeClr val="dk1"/>
                          </a:solidFill>
                          <a:latin typeface="+mn-lt"/>
                          <a:ea typeface="+mn-ea"/>
                          <a:cs typeface="+mn-cs"/>
                        </a:rPr>
                        <a:t>L</a:t>
                      </a:r>
                      <a:r>
                        <a:rPr lang="en-US" sz="2200" b="0" i="0" u="none" strike="noStrike" kern="1200" baseline="0" dirty="0" smtClean="0">
                          <a:solidFill>
                            <a:schemeClr val="dk1"/>
                          </a:solidFill>
                          <a:latin typeface="+mn-lt"/>
                          <a:ea typeface="+mn-ea"/>
                          <a:cs typeface="+mn-cs"/>
                        </a:rPr>
                        <a:t>.</a:t>
                      </a:r>
                      <a:endParaRPr lang="en-US" sz="2200" dirty="0"/>
                    </a:p>
                  </a:txBody>
                  <a:tcPr/>
                </a:tc>
              </a:tr>
              <a:tr h="769147">
                <a:tc>
                  <a:txBody>
                    <a:bodyPr/>
                    <a:lstStyle/>
                    <a:p>
                      <a:r>
                        <a:rPr lang="en-US" sz="2200" b="1" i="0" u="none" strike="noStrike" kern="1200" baseline="0" dirty="0" err="1" smtClean="0">
                          <a:solidFill>
                            <a:schemeClr val="dk1"/>
                          </a:solidFill>
                          <a:latin typeface="+mn-lt"/>
                          <a:ea typeface="+mn-ea"/>
                          <a:cs typeface="+mn-cs"/>
                        </a:rPr>
                        <a:t>L.pop</a:t>
                      </a:r>
                      <a:r>
                        <a:rPr lang="en-US" sz="2200" b="1" i="0" u="none" strike="noStrike" kern="1200" baseline="0" dirty="0" smtClean="0">
                          <a:solidFill>
                            <a:schemeClr val="dk1"/>
                          </a:solidFill>
                          <a:latin typeface="+mn-lt"/>
                          <a:ea typeface="+mn-ea"/>
                          <a:cs typeface="+mn-cs"/>
                        </a:rPr>
                        <a:t>(index)</a:t>
                      </a:r>
                      <a:endParaRPr lang="en-US" sz="2200" dirty="0"/>
                    </a:p>
                  </a:txBody>
                  <a:tcPr/>
                </a:tc>
                <a:tc>
                  <a:txBody>
                    <a:bodyPr/>
                    <a:lstStyle/>
                    <a:p>
                      <a:r>
                        <a:rPr lang="en-US" sz="2200" b="0" i="0" u="none" strike="noStrike" kern="1200" baseline="0" dirty="0" smtClean="0">
                          <a:solidFill>
                            <a:schemeClr val="dk1"/>
                          </a:solidFill>
                          <a:latin typeface="+mn-lt"/>
                          <a:ea typeface="+mn-ea"/>
                          <a:cs typeface="+mn-cs"/>
                        </a:rPr>
                        <a:t>Removes and returns the element at </a:t>
                      </a:r>
                      <a:r>
                        <a:rPr lang="en-US" sz="2200" b="1" i="0" u="none" strike="noStrike" kern="1200" baseline="0" dirty="0" smtClean="0">
                          <a:solidFill>
                            <a:schemeClr val="dk1"/>
                          </a:solidFill>
                          <a:latin typeface="+mn-lt"/>
                          <a:ea typeface="+mn-ea"/>
                          <a:cs typeface="+mn-cs"/>
                        </a:rPr>
                        <a:t>index</a:t>
                      </a:r>
                      <a:r>
                        <a:rPr lang="en-US" sz="2200" b="0" i="0" u="none" strike="noStrike" kern="1200" baseline="0" dirty="0" smtClean="0">
                          <a:solidFill>
                            <a:schemeClr val="dk1"/>
                          </a:solidFill>
                          <a:latin typeface="+mn-lt"/>
                          <a:ea typeface="+mn-ea"/>
                          <a:cs typeface="+mn-cs"/>
                        </a:rPr>
                        <a:t>.</a:t>
                      </a:r>
                      <a:endParaRPr lang="en-US" sz="2200" dirty="0"/>
                    </a:p>
                  </a:txBody>
                  <a:tcPr/>
                </a:tc>
              </a:tr>
              <a:tr h="769147">
                <a:tc>
                  <a:txBody>
                    <a:bodyPr/>
                    <a:lstStyle/>
                    <a:p>
                      <a:r>
                        <a:rPr lang="en-US" sz="2200" b="1" dirty="0" err="1" smtClean="0"/>
                        <a:t>L.Sort</a:t>
                      </a:r>
                      <a:r>
                        <a:rPr lang="en-US" sz="2200" b="1" dirty="0" smtClean="0"/>
                        <a:t>()</a:t>
                      </a:r>
                      <a:endParaRPr lang="en-US" sz="2200" b="1" dirty="0"/>
                    </a:p>
                  </a:txBody>
                  <a:tcPr/>
                </a:tc>
                <a:tc>
                  <a:txBody>
                    <a:bodyPr/>
                    <a:lstStyle/>
                    <a:p>
                      <a:r>
                        <a:rPr lang="en-US" sz="2200" dirty="0" smtClean="0"/>
                        <a:t>“Mutates” the list – Does NOT return</a:t>
                      </a:r>
                      <a:r>
                        <a:rPr lang="en-US" sz="2200" baseline="0" dirty="0" smtClean="0"/>
                        <a:t> a new list</a:t>
                      </a:r>
                      <a:endParaRPr lang="en-US" sz="2200" dirty="0"/>
                    </a:p>
                  </a:txBody>
                  <a:tcPr/>
                </a:tc>
              </a:tr>
            </a:tbl>
          </a:graphicData>
        </a:graphic>
      </p:graphicFrame>
    </p:spTree>
    <p:extLst>
      <p:ext uri="{BB962C8B-B14F-4D97-AF65-F5344CB8AC3E}">
        <p14:creationId xmlns:p14="http://schemas.microsoft.com/office/powerpoint/2010/main" val="2397553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Tuples</a:t>
            </a:r>
            <a:endParaRPr lang="en-US" dirty="0"/>
          </a:p>
        </p:txBody>
      </p:sp>
      <p:sp>
        <p:nvSpPr>
          <p:cNvPr id="3" name="Content Placeholder 2"/>
          <p:cNvSpPr>
            <a:spLocks noGrp="1"/>
          </p:cNvSpPr>
          <p:nvPr>
            <p:ph idx="1"/>
          </p:nvPr>
        </p:nvSpPr>
        <p:spPr/>
        <p:txBody>
          <a:bodyPr>
            <a:normAutofit/>
          </a:bodyPr>
          <a:lstStyle/>
          <a:p>
            <a:r>
              <a:rPr lang="en-US" dirty="0" smtClean="0"/>
              <a:t>()</a:t>
            </a:r>
          </a:p>
          <a:p>
            <a:r>
              <a:rPr lang="en-US" dirty="0"/>
              <a:t>A </a:t>
            </a:r>
            <a:r>
              <a:rPr lang="en-US" b="1" dirty="0"/>
              <a:t>tuple </a:t>
            </a:r>
            <a:r>
              <a:rPr lang="en-US" dirty="0"/>
              <a:t>is a type of sequence that resembles a list, except that, unlike a list, a</a:t>
            </a:r>
          </a:p>
          <a:p>
            <a:r>
              <a:rPr lang="en-US" dirty="0"/>
              <a:t>tuple is immutable</a:t>
            </a:r>
            <a:r>
              <a:rPr lang="en-US" dirty="0" smtClean="0"/>
              <a:t>.</a:t>
            </a:r>
          </a:p>
          <a:p>
            <a:endParaRPr lang="en-US" dirty="0" smtClean="0"/>
          </a:p>
        </p:txBody>
      </p:sp>
    </p:spTree>
    <p:extLst>
      <p:ext uri="{BB962C8B-B14F-4D97-AF65-F5344CB8AC3E}">
        <p14:creationId xmlns:p14="http://schemas.microsoft.com/office/powerpoint/2010/main" val="120548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Tuples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&gt;&gt;&gt;fruits=(“</a:t>
            </a:r>
            <a:r>
              <a:rPr lang="en-US" dirty="0" err="1"/>
              <a:t>apple</a:t>
            </a:r>
            <a:r>
              <a:rPr lang="en-US" dirty="0" err="1" smtClean="0"/>
              <a:t>”,“</a:t>
            </a:r>
            <a:r>
              <a:rPr lang="en-US" dirty="0" err="1"/>
              <a:t>banana</a:t>
            </a:r>
            <a:r>
              <a:rPr lang="en-US" dirty="0"/>
              <a:t>”)</a:t>
            </a:r>
          </a:p>
          <a:p>
            <a:r>
              <a:rPr lang="en-US" dirty="0" smtClean="0"/>
              <a:t>&gt;&gt;&gt;fruits</a:t>
            </a:r>
            <a:endParaRPr lang="en-US" dirty="0"/>
          </a:p>
          <a:p>
            <a:r>
              <a:rPr lang="en-US" dirty="0"/>
              <a:t>('</a:t>
            </a:r>
            <a:r>
              <a:rPr lang="en-US" dirty="0" err="1"/>
              <a:t>apple</a:t>
            </a:r>
            <a:r>
              <a:rPr lang="en-US" dirty="0" err="1" smtClean="0"/>
              <a:t>','banana</a:t>
            </a:r>
            <a:r>
              <a:rPr lang="en-US" dirty="0"/>
              <a:t>')</a:t>
            </a:r>
          </a:p>
          <a:p>
            <a:r>
              <a:rPr lang="en-US" dirty="0" smtClean="0"/>
              <a:t>&gt;&gt;&gt;meats=(“</a:t>
            </a:r>
            <a:r>
              <a:rPr lang="en-US" dirty="0" err="1"/>
              <a:t>fish</a:t>
            </a:r>
            <a:r>
              <a:rPr lang="en-US" dirty="0" err="1" smtClean="0"/>
              <a:t>”,“</a:t>
            </a:r>
            <a:r>
              <a:rPr lang="en-US" dirty="0" err="1"/>
              <a:t>poultry</a:t>
            </a:r>
            <a:r>
              <a:rPr lang="en-US" dirty="0"/>
              <a:t>”)</a:t>
            </a:r>
          </a:p>
          <a:p>
            <a:r>
              <a:rPr lang="en-US" dirty="0" smtClean="0"/>
              <a:t>&gt;&gt;&gt;meats</a:t>
            </a:r>
            <a:endParaRPr lang="en-US" dirty="0"/>
          </a:p>
          <a:p>
            <a:r>
              <a:rPr lang="en-US" dirty="0"/>
              <a:t>('</a:t>
            </a:r>
            <a:r>
              <a:rPr lang="en-US" dirty="0" err="1"/>
              <a:t>fish</a:t>
            </a:r>
            <a:r>
              <a:rPr lang="en-US" dirty="0" err="1" smtClean="0"/>
              <a:t>','poultry</a:t>
            </a:r>
            <a:r>
              <a:rPr lang="en-US" dirty="0"/>
              <a:t>')</a:t>
            </a:r>
          </a:p>
          <a:p>
            <a:r>
              <a:rPr lang="en-US" dirty="0" smtClean="0"/>
              <a:t>&gt;&gt;&gt;food=</a:t>
            </a:r>
            <a:r>
              <a:rPr lang="en-US" dirty="0" err="1" smtClean="0"/>
              <a:t>meats+fruits</a:t>
            </a:r>
            <a:endParaRPr lang="en-US" dirty="0"/>
          </a:p>
          <a:p>
            <a:r>
              <a:rPr lang="en-US" dirty="0" smtClean="0"/>
              <a:t>&gt;&gt;&gt;food</a:t>
            </a:r>
            <a:endParaRPr lang="en-US" dirty="0"/>
          </a:p>
          <a:p>
            <a:r>
              <a:rPr lang="en-US" dirty="0"/>
              <a:t>('</a:t>
            </a:r>
            <a:r>
              <a:rPr lang="en-US" dirty="0" err="1"/>
              <a:t>fish</a:t>
            </a:r>
            <a:r>
              <a:rPr lang="en-US" dirty="0" err="1" smtClean="0"/>
              <a:t>','poultry','apple','banana</a:t>
            </a:r>
            <a:r>
              <a:rPr lang="en-US" dirty="0"/>
              <a:t>')</a:t>
            </a:r>
          </a:p>
          <a:p>
            <a:r>
              <a:rPr lang="en-US" dirty="0" smtClean="0"/>
              <a:t>&gt;&gt;&gt;veggies=[“</a:t>
            </a:r>
            <a:r>
              <a:rPr lang="en-US" dirty="0" err="1"/>
              <a:t>celery</a:t>
            </a:r>
            <a:r>
              <a:rPr lang="en-US" dirty="0" err="1" smtClean="0"/>
              <a:t>”,“</a:t>
            </a:r>
            <a:r>
              <a:rPr lang="en-US" dirty="0" err="1"/>
              <a:t>beans</a:t>
            </a:r>
            <a:r>
              <a:rPr lang="en-US" dirty="0"/>
              <a:t>”]</a:t>
            </a:r>
          </a:p>
          <a:p>
            <a:r>
              <a:rPr lang="en-US" dirty="0" smtClean="0"/>
              <a:t>&gt;&gt;&gt;tuple(veggies</a:t>
            </a:r>
            <a:r>
              <a:rPr lang="en-US" dirty="0"/>
              <a:t>)</a:t>
            </a:r>
          </a:p>
          <a:p>
            <a:r>
              <a:rPr lang="en-US" dirty="0"/>
              <a:t>('</a:t>
            </a:r>
            <a:r>
              <a:rPr lang="en-US" dirty="0" err="1"/>
              <a:t>celery</a:t>
            </a:r>
            <a:r>
              <a:rPr lang="en-US" dirty="0" err="1" smtClean="0"/>
              <a:t>','beans</a:t>
            </a:r>
            <a:r>
              <a:rPr lang="en-US" dirty="0"/>
              <a:t>')</a:t>
            </a:r>
          </a:p>
        </p:txBody>
      </p:sp>
    </p:spTree>
    <p:extLst>
      <p:ext uri="{BB962C8B-B14F-4D97-AF65-F5344CB8AC3E}">
        <p14:creationId xmlns:p14="http://schemas.microsoft.com/office/powerpoint/2010/main" val="2225054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Tuples</a:t>
            </a:r>
            <a:endParaRPr lang="en-US" dirty="0"/>
          </a:p>
        </p:txBody>
      </p:sp>
      <p:sp>
        <p:nvSpPr>
          <p:cNvPr id="3" name="Content Placeholder 2"/>
          <p:cNvSpPr>
            <a:spLocks noGrp="1"/>
          </p:cNvSpPr>
          <p:nvPr>
            <p:ph idx="1"/>
          </p:nvPr>
        </p:nvSpPr>
        <p:spPr/>
        <p:txBody>
          <a:bodyPr>
            <a:normAutofit/>
          </a:bodyPr>
          <a:lstStyle/>
          <a:p>
            <a:r>
              <a:rPr lang="en-US" dirty="0"/>
              <a:t>You can use most of the operators and functions used with lists in a </a:t>
            </a:r>
            <a:r>
              <a:rPr lang="en-US" dirty="0" smtClean="0"/>
              <a:t>similar fashion </a:t>
            </a:r>
            <a:r>
              <a:rPr lang="en-US" dirty="0"/>
              <a:t>with tuples. For the most part, anytime you foresee using a list </a:t>
            </a:r>
            <a:r>
              <a:rPr lang="en-US" dirty="0" smtClean="0"/>
              <a:t>whose structure </a:t>
            </a:r>
            <a:r>
              <a:rPr lang="en-US" dirty="0"/>
              <a:t>will not change, you can, and should, use a tuple instead</a:t>
            </a:r>
            <a:r>
              <a:rPr lang="en-US" dirty="0" smtClean="0"/>
              <a:t>.</a:t>
            </a:r>
          </a:p>
          <a:p>
            <a:r>
              <a:rPr lang="en-US" dirty="0"/>
              <a:t>r</a:t>
            </a:r>
            <a:r>
              <a:rPr lang="en-US" dirty="0" smtClean="0"/>
              <a:t>ange!</a:t>
            </a:r>
            <a:endParaRPr lang="en-US" dirty="0"/>
          </a:p>
        </p:txBody>
      </p:sp>
    </p:spTree>
    <p:extLst>
      <p:ext uri="{BB962C8B-B14F-4D97-AF65-F5344CB8AC3E}">
        <p14:creationId xmlns:p14="http://schemas.microsoft.com/office/powerpoint/2010/main" val="1448178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Dictionaries</a:t>
            </a:r>
            <a:endParaRPr lang="en-US" dirty="0"/>
          </a:p>
        </p:txBody>
      </p:sp>
      <p:sp>
        <p:nvSpPr>
          <p:cNvPr id="3" name="Content Placeholder 2"/>
          <p:cNvSpPr>
            <a:spLocks noGrp="1"/>
          </p:cNvSpPr>
          <p:nvPr>
            <p:ph idx="1"/>
          </p:nvPr>
        </p:nvSpPr>
        <p:spPr/>
        <p:txBody>
          <a:bodyPr>
            <a:normAutofit/>
          </a:bodyPr>
          <a:lstStyle/>
          <a:p>
            <a:r>
              <a:rPr lang="en-US" dirty="0" smtClean="0"/>
              <a:t>Don’t care about order – care about the association</a:t>
            </a:r>
          </a:p>
          <a:p>
            <a:r>
              <a:rPr lang="en-US" dirty="0"/>
              <a:t>A dictionary organizes information by </a:t>
            </a:r>
            <a:r>
              <a:rPr lang="en-US" b="1" dirty="0"/>
              <a:t>association</a:t>
            </a:r>
            <a:r>
              <a:rPr lang="en-US" dirty="0"/>
              <a:t>, not position</a:t>
            </a:r>
            <a:r>
              <a:rPr lang="en-US" dirty="0" smtClean="0"/>
              <a:t>.</a:t>
            </a:r>
          </a:p>
          <a:p>
            <a:r>
              <a:rPr lang="en-US" dirty="0" smtClean="0"/>
              <a:t>Sometimes called hash tables, association lists, key/value or name/value pairs</a:t>
            </a:r>
          </a:p>
          <a:p>
            <a:r>
              <a:rPr lang="en-US" dirty="0"/>
              <a:t>In </a:t>
            </a:r>
            <a:r>
              <a:rPr lang="en-US" dirty="0" smtClean="0"/>
              <a:t>Python, a </a:t>
            </a:r>
            <a:r>
              <a:rPr lang="en-US" b="1" dirty="0"/>
              <a:t>dictionary </a:t>
            </a:r>
            <a:r>
              <a:rPr lang="en-US" dirty="0"/>
              <a:t>associates a set of </a:t>
            </a:r>
            <a:r>
              <a:rPr lang="en-US" b="1" dirty="0"/>
              <a:t>keys </a:t>
            </a:r>
            <a:r>
              <a:rPr lang="en-US" dirty="0"/>
              <a:t>with data values</a:t>
            </a:r>
            <a:r>
              <a:rPr lang="en-US" dirty="0" smtClean="0"/>
              <a:t>. </a:t>
            </a:r>
          </a:p>
          <a:p>
            <a:r>
              <a:rPr lang="en-US" dirty="0"/>
              <a:t>key/value pairs separated by </a:t>
            </a:r>
            <a:r>
              <a:rPr lang="en-US" dirty="0" smtClean="0"/>
              <a:t>commas: these </a:t>
            </a:r>
            <a:r>
              <a:rPr lang="en-US" dirty="0"/>
              <a:t>pairs are sometimes called </a:t>
            </a:r>
            <a:r>
              <a:rPr lang="en-US" b="1" dirty="0"/>
              <a:t>entries</a:t>
            </a:r>
            <a:r>
              <a:rPr lang="en-US" dirty="0" smtClean="0"/>
              <a:t>.</a:t>
            </a:r>
          </a:p>
          <a:p>
            <a:r>
              <a:rPr lang="en-US" dirty="0"/>
              <a:t>The entire sequence of entries </a:t>
            </a:r>
            <a:r>
              <a:rPr lang="en-US" dirty="0" smtClean="0"/>
              <a:t>is </a:t>
            </a:r>
            <a:r>
              <a:rPr lang="en-US" dirty="0"/>
              <a:t>enclosed in curly braces (</a:t>
            </a:r>
            <a:r>
              <a:rPr lang="en-US" b="1" dirty="0"/>
              <a:t>{ </a:t>
            </a:r>
            <a:r>
              <a:rPr lang="en-US" dirty="0"/>
              <a:t>and </a:t>
            </a:r>
            <a:r>
              <a:rPr lang="en-US" b="1" dirty="0" smtClean="0"/>
              <a:t>}</a:t>
            </a:r>
            <a:r>
              <a:rPr lang="en-US" dirty="0" smtClean="0"/>
              <a:t>). </a:t>
            </a:r>
            <a:r>
              <a:rPr lang="en-US" dirty="0"/>
              <a:t>A colon (</a:t>
            </a:r>
            <a:r>
              <a:rPr lang="en-US" b="1" dirty="0"/>
              <a:t>:</a:t>
            </a:r>
            <a:r>
              <a:rPr lang="en-US" dirty="0"/>
              <a:t>) separates a key and its value.</a:t>
            </a:r>
            <a:endParaRPr lang="en-US" dirty="0" smtClean="0"/>
          </a:p>
        </p:txBody>
      </p:sp>
    </p:spTree>
    <p:extLst>
      <p:ext uri="{BB962C8B-B14F-4D97-AF65-F5344CB8AC3E}">
        <p14:creationId xmlns:p14="http://schemas.microsoft.com/office/powerpoint/2010/main" val="133194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Keys and Replacing Values</a:t>
            </a:r>
          </a:p>
        </p:txBody>
      </p:sp>
      <p:sp>
        <p:nvSpPr>
          <p:cNvPr id="3" name="Content Placeholder 2"/>
          <p:cNvSpPr>
            <a:spLocks noGrp="1"/>
          </p:cNvSpPr>
          <p:nvPr>
            <p:ph idx="1"/>
          </p:nvPr>
        </p:nvSpPr>
        <p:spPr/>
        <p:txBody>
          <a:bodyPr>
            <a:normAutofit fontScale="85000" lnSpcReduction="10000"/>
          </a:bodyPr>
          <a:lstStyle/>
          <a:p>
            <a:r>
              <a:rPr lang="en-US" dirty="0"/>
              <a:t>You add a new key/value pair to a dictionary by using the subscript operator </a:t>
            </a:r>
            <a:r>
              <a:rPr lang="en-US" b="1" dirty="0"/>
              <a:t>[]</a:t>
            </a:r>
            <a:r>
              <a:rPr lang="en-US" dirty="0"/>
              <a:t>.</a:t>
            </a:r>
          </a:p>
          <a:p>
            <a:r>
              <a:rPr lang="en-US" dirty="0"/>
              <a:t>The form of this operation is the following</a:t>
            </a:r>
            <a:r>
              <a:rPr lang="en-US" dirty="0" smtClean="0"/>
              <a:t>:</a:t>
            </a:r>
          </a:p>
          <a:p>
            <a:pPr lvl="2"/>
            <a:r>
              <a:rPr lang="en-US" sz="3300" dirty="0" smtClean="0"/>
              <a:t>&lt;</a:t>
            </a:r>
            <a:r>
              <a:rPr lang="en-US" sz="3300" i="1" dirty="0" err="1" smtClean="0"/>
              <a:t>adictionary</a:t>
            </a:r>
            <a:r>
              <a:rPr lang="en-US" sz="3300" dirty="0" smtClean="0"/>
              <a:t>&gt;[&lt;</a:t>
            </a:r>
            <a:r>
              <a:rPr lang="en-US" sz="3300" i="1" dirty="0" err="1" smtClean="0"/>
              <a:t>akey</a:t>
            </a:r>
            <a:r>
              <a:rPr lang="en-US" sz="3300" dirty="0" smtClean="0"/>
              <a:t>&gt;]=&lt;</a:t>
            </a:r>
            <a:r>
              <a:rPr lang="en-US" sz="3300" i="1" dirty="0" err="1" smtClean="0"/>
              <a:t>avalue</a:t>
            </a:r>
            <a:r>
              <a:rPr lang="en-US" sz="3300" dirty="0" smtClean="0"/>
              <a:t>&gt;</a:t>
            </a:r>
            <a:br>
              <a:rPr lang="en-US" sz="3300" dirty="0" smtClean="0"/>
            </a:br>
            <a:endParaRPr lang="en-US" sz="3300" dirty="0" smtClean="0"/>
          </a:p>
          <a:p>
            <a:r>
              <a:rPr lang="en-US" dirty="0" smtClean="0"/>
              <a:t>The next code segment creates an empty dictionary and adds two new entries:</a:t>
            </a:r>
          </a:p>
          <a:p>
            <a:r>
              <a:rPr lang="en-US" dirty="0" smtClean="0"/>
              <a:t>&gt;&gt;&gt;info={}</a:t>
            </a:r>
            <a:endParaRPr lang="en-US" dirty="0"/>
          </a:p>
          <a:p>
            <a:r>
              <a:rPr lang="en-US" dirty="0" smtClean="0"/>
              <a:t>&gt;&gt;&gt;info</a:t>
            </a:r>
            <a:r>
              <a:rPr lang="en-US" dirty="0"/>
              <a:t>[“name</a:t>
            </a:r>
            <a:r>
              <a:rPr lang="en-US" dirty="0" smtClean="0"/>
              <a:t>”]=“</a:t>
            </a:r>
            <a:r>
              <a:rPr lang="en-US" dirty="0"/>
              <a:t>Sandy”</a:t>
            </a:r>
          </a:p>
          <a:p>
            <a:r>
              <a:rPr lang="en-US" dirty="0" smtClean="0"/>
              <a:t>&gt;&gt;&gt;info</a:t>
            </a:r>
            <a:r>
              <a:rPr lang="en-US" dirty="0"/>
              <a:t>[“occupation</a:t>
            </a:r>
            <a:r>
              <a:rPr lang="en-US" dirty="0" smtClean="0"/>
              <a:t>”]=“</a:t>
            </a:r>
            <a:r>
              <a:rPr lang="en-US" dirty="0"/>
              <a:t>hacker”</a:t>
            </a:r>
          </a:p>
          <a:p>
            <a:r>
              <a:rPr lang="en-US" dirty="0" smtClean="0"/>
              <a:t>&gt;&gt;&gt;info</a:t>
            </a:r>
            <a:endParaRPr lang="en-US" dirty="0"/>
          </a:p>
          <a:p>
            <a:r>
              <a:rPr lang="en-US" dirty="0"/>
              <a:t>{'</a:t>
            </a:r>
            <a:r>
              <a:rPr lang="en-US" dirty="0" err="1"/>
              <a:t>name</a:t>
            </a:r>
            <a:r>
              <a:rPr lang="en-US" dirty="0" err="1" smtClean="0"/>
              <a:t>':'Sandy','occupation':'hacker</a:t>
            </a:r>
            <a:r>
              <a:rPr lang="en-US" dirty="0" smtClean="0"/>
              <a:t>'}</a:t>
            </a:r>
            <a:endParaRPr lang="en-US" dirty="0"/>
          </a:p>
        </p:txBody>
      </p:sp>
    </p:spTree>
    <p:extLst>
      <p:ext uri="{BB962C8B-B14F-4D97-AF65-F5344CB8AC3E}">
        <p14:creationId xmlns:p14="http://schemas.microsoft.com/office/powerpoint/2010/main" val="17253276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927</Words>
  <Application>Microsoft Office PowerPoint</Application>
  <PresentationFormat>Widescreen</PresentationFormat>
  <Paragraphs>144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Lists</vt:lpstr>
      <vt:lpstr>PowerPoint Presentation</vt:lpstr>
      <vt:lpstr>PowerPoint Presentation</vt:lpstr>
      <vt:lpstr>PowerPoint Presentation</vt:lpstr>
      <vt:lpstr>Tuples</vt:lpstr>
      <vt:lpstr>Tuples</vt:lpstr>
      <vt:lpstr>Tuples</vt:lpstr>
      <vt:lpstr>Dictionaries</vt:lpstr>
      <vt:lpstr>Adding Keys and Replacing Values</vt:lpstr>
      <vt:lpstr>The subscript is also used to replace a value at an existing key, as follows:</vt:lpstr>
      <vt:lpstr>You can also use the subscript to obtain the value associated with a key. However, if the key is not present in the dictionary, Python raises an error. Here are some examples, using the info dictionary, which was set up earlier:</vt:lpstr>
      <vt:lpstr>Removing Keys</vt:lpstr>
      <vt:lpstr>Traversing a Dictionary</vt:lpstr>
      <vt:lpstr>Accessing the keys</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bsa23</dc:creator>
  <cp:lastModifiedBy>bsa23</cp:lastModifiedBy>
  <cp:revision>7</cp:revision>
  <dcterms:created xsi:type="dcterms:W3CDTF">2017-04-04T14:19:03Z</dcterms:created>
  <dcterms:modified xsi:type="dcterms:W3CDTF">2017-04-04T14:56:21Z</dcterms:modified>
</cp:coreProperties>
</file>