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29" r:id="rId2"/>
    <p:sldId id="275" r:id="rId3"/>
    <p:sldId id="276" r:id="rId4"/>
    <p:sldId id="277" r:id="rId5"/>
    <p:sldId id="278" r:id="rId6"/>
    <p:sldId id="279" r:id="rId7"/>
    <p:sldId id="331" r:id="rId8"/>
    <p:sldId id="332" r:id="rId9"/>
    <p:sldId id="333" r:id="rId10"/>
    <p:sldId id="280" r:id="rId11"/>
    <p:sldId id="281" r:id="rId12"/>
    <p:sldId id="334" r:id="rId13"/>
    <p:sldId id="335" r:id="rId14"/>
    <p:sldId id="336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337" r:id="rId23"/>
    <p:sldId id="338" r:id="rId24"/>
    <p:sldId id="339" r:id="rId25"/>
    <p:sldId id="340" r:id="rId26"/>
    <p:sldId id="341" r:id="rId27"/>
    <p:sldId id="29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65" autoAdjust="0"/>
    <p:restoredTop sz="94660"/>
  </p:normalViewPr>
  <p:slideViewPr>
    <p:cSldViewPr>
      <p:cViewPr varScale="1">
        <p:scale>
          <a:sx n="69" d="100"/>
          <a:sy n="69" d="100"/>
        </p:scale>
        <p:origin x="123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42F3B-1B4B-400C-90A6-9B10A829DE77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2E914-5354-44A4-8D5A-7D8650AA7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41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8E18ED-54FB-4834-85D5-0196CB33F0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79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8E18ED-54FB-4834-85D5-0196CB33F03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627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4E3EA-0B81-4781-9C62-D7727C5FDED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08B79-163C-441D-A3A1-38F3B5559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904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4E3EA-0B81-4781-9C62-D7727C5FDED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08B79-163C-441D-A3A1-38F3B5559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238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4E3EA-0B81-4781-9C62-D7727C5FDED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08B79-163C-441D-A3A1-38F3B5559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909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4E3EA-0B81-4781-9C62-D7727C5FDED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08B79-163C-441D-A3A1-38F3B5559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68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4E3EA-0B81-4781-9C62-D7727C5FDED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08B79-163C-441D-A3A1-38F3B5559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219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4E3EA-0B81-4781-9C62-D7727C5FDED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08B79-163C-441D-A3A1-38F3B5559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798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4E3EA-0B81-4781-9C62-D7727C5FDED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08B79-163C-441D-A3A1-38F3B5559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867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4E3EA-0B81-4781-9C62-D7727C5FDED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08B79-163C-441D-A3A1-38F3B5559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760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4E3EA-0B81-4781-9C62-D7727C5FDED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08B79-163C-441D-A3A1-38F3B5559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274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4E3EA-0B81-4781-9C62-D7727C5FDED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08B79-163C-441D-A3A1-38F3B5559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22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4E3EA-0B81-4781-9C62-D7727C5FDED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08B79-163C-441D-A3A1-38F3B5559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644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4E3EA-0B81-4781-9C62-D7727C5FDED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08B79-163C-441D-A3A1-38F3B5559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52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narayan@cs.unh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s.unh.edu/~cs414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highscalability.com/blog/2012/9/11/how-big-is-a-petabyte-exabyte-zettabyte-or-a-yottabyte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7788" y="533400"/>
            <a:ext cx="9066212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From </a:t>
            </a:r>
            <a:r>
              <a:rPr lang="en-US" b="1" dirty="0"/>
              <a:t>Problems to Algorithms to Programs 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676400"/>
            <a:ext cx="8686800" cy="48768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altLang="en-US" sz="4200" dirty="0" smtClean="0">
                <a:solidFill>
                  <a:schemeClr val="tx1"/>
                </a:solidFill>
              </a:rPr>
              <a:t>CS </a:t>
            </a:r>
            <a:r>
              <a:rPr lang="en-US" altLang="en-US" sz="4200" dirty="0" smtClean="0">
                <a:solidFill>
                  <a:schemeClr val="tx1"/>
                </a:solidFill>
              </a:rPr>
              <a:t>414, </a:t>
            </a:r>
            <a:r>
              <a:rPr lang="en-US" altLang="en-US" sz="4200" dirty="0" smtClean="0">
                <a:solidFill>
                  <a:schemeClr val="tx1"/>
                </a:solidFill>
              </a:rPr>
              <a:t>Spring 2017 (CRN: </a:t>
            </a:r>
            <a:r>
              <a:rPr lang="en-US" altLang="en-US" sz="4200" dirty="0" smtClean="0">
                <a:solidFill>
                  <a:schemeClr val="tx1"/>
                </a:solidFill>
              </a:rPr>
              <a:t>55555)</a:t>
            </a:r>
            <a:endParaRPr lang="en-US" altLang="en-US" sz="4200" dirty="0">
              <a:solidFill>
                <a:schemeClr val="tx1"/>
              </a:solidFill>
            </a:endParaRPr>
          </a:p>
          <a:p>
            <a:pPr algn="ctr"/>
            <a:endParaRPr lang="en-US" altLang="en-US" sz="4200" dirty="0">
              <a:solidFill>
                <a:schemeClr val="tx1"/>
              </a:solidFill>
            </a:endParaRPr>
          </a:p>
          <a:p>
            <a:pPr algn="ctr"/>
            <a:r>
              <a:rPr lang="en-US" altLang="en-US" sz="4200" dirty="0" smtClean="0">
                <a:solidFill>
                  <a:schemeClr val="tx1"/>
                </a:solidFill>
              </a:rPr>
              <a:t>Betsy Coleman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Lectures: </a:t>
            </a:r>
            <a:r>
              <a:rPr lang="en-US" altLang="en-US" dirty="0" smtClean="0">
                <a:solidFill>
                  <a:schemeClr val="tx1"/>
                </a:solidFill>
              </a:rPr>
              <a:t>Tue/Thu </a:t>
            </a:r>
            <a:r>
              <a:rPr lang="en-US" altLang="en-US" dirty="0" smtClean="0">
                <a:solidFill>
                  <a:schemeClr val="tx1"/>
                </a:solidFill>
              </a:rPr>
              <a:t>12:40-2:00PM </a:t>
            </a:r>
            <a:r>
              <a:rPr lang="en-US" altLang="en-US" dirty="0" smtClean="0">
                <a:solidFill>
                  <a:schemeClr val="tx1"/>
                </a:solidFill>
              </a:rPr>
              <a:t>Kingsbury </a:t>
            </a:r>
            <a:r>
              <a:rPr lang="en-US" altLang="en-US" dirty="0" smtClean="0">
                <a:solidFill>
                  <a:schemeClr val="tx1"/>
                </a:solidFill>
              </a:rPr>
              <a:t>N328</a:t>
            </a:r>
            <a:endParaRPr lang="en-US" altLang="en-US" dirty="0" smtClean="0">
              <a:solidFill>
                <a:schemeClr val="tx1"/>
              </a:solidFill>
            </a:endParaRPr>
          </a:p>
          <a:p>
            <a:r>
              <a:rPr lang="en-US" altLang="en-US" dirty="0" smtClean="0">
                <a:solidFill>
                  <a:schemeClr val="tx1"/>
                </a:solidFill>
              </a:rPr>
              <a:t>Labs: Wed </a:t>
            </a:r>
            <a:r>
              <a:rPr lang="en-US" altLang="en-US" dirty="0" smtClean="0">
                <a:solidFill>
                  <a:schemeClr val="tx1"/>
                </a:solidFill>
              </a:rPr>
              <a:t>10:10-11AM </a:t>
            </a:r>
            <a:r>
              <a:rPr lang="en-US" altLang="en-US" dirty="0" smtClean="0">
                <a:solidFill>
                  <a:schemeClr val="tx1"/>
                </a:solidFill>
              </a:rPr>
              <a:t>Kingsbury </a:t>
            </a:r>
            <a:r>
              <a:rPr lang="en-US" altLang="en-US" dirty="0" smtClean="0">
                <a:solidFill>
                  <a:schemeClr val="tx1"/>
                </a:solidFill>
              </a:rPr>
              <a:t>N218</a:t>
            </a:r>
            <a:endParaRPr lang="en-US" altLang="en-US" dirty="0">
              <a:solidFill>
                <a:schemeClr val="tx1"/>
              </a:solidFill>
            </a:endParaRPr>
          </a:p>
          <a:p>
            <a:pPr algn="ctr"/>
            <a:endParaRPr lang="en-US" altLang="en-US" dirty="0">
              <a:solidFill>
                <a:schemeClr val="tx1"/>
              </a:solidFill>
            </a:endParaRPr>
          </a:p>
          <a:p>
            <a:pPr algn="ctr"/>
            <a:r>
              <a:rPr lang="en-US" altLang="en-US" dirty="0">
                <a:solidFill>
                  <a:schemeClr val="tx1"/>
                </a:solidFill>
              </a:rPr>
              <a:t>Office: </a:t>
            </a:r>
            <a:r>
              <a:rPr lang="en-US" altLang="en-US" dirty="0" smtClean="0">
                <a:solidFill>
                  <a:schemeClr val="tx1"/>
                </a:solidFill>
              </a:rPr>
              <a:t>Kingsbury W243</a:t>
            </a:r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Office Hours: </a:t>
            </a:r>
            <a:r>
              <a:rPr lang="en-US" altLang="en-US" dirty="0" smtClean="0">
                <a:solidFill>
                  <a:schemeClr val="tx1"/>
                </a:solidFill>
              </a:rPr>
              <a:t>Tue/Thu: 9:30-11AM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en-US" dirty="0" smtClean="0">
                <a:solidFill>
                  <a:schemeClr val="tx1"/>
                </a:solidFill>
              </a:rPr>
              <a:t>Email</a:t>
            </a:r>
            <a:r>
              <a:rPr lang="en-US" altLang="en-US" dirty="0">
                <a:solidFill>
                  <a:schemeClr val="tx1"/>
                </a:solidFill>
              </a:rPr>
              <a:t>: </a:t>
            </a:r>
            <a:r>
              <a:rPr lang="en-US" altLang="en-US" dirty="0" smtClean="0">
                <a:solidFill>
                  <a:schemeClr val="tx1"/>
                </a:solidFill>
                <a:hlinkClick r:id="rId3"/>
              </a:rPr>
              <a:t>betsy.coleman@cs.unh.edu</a:t>
            </a:r>
            <a:endParaRPr lang="en-US" altLang="en-US" dirty="0">
              <a:solidFill>
                <a:schemeClr val="tx1"/>
              </a:solidFill>
            </a:endParaRPr>
          </a:p>
          <a:p>
            <a:pPr algn="ctr"/>
            <a:r>
              <a:rPr lang="en-US" altLang="en-US" dirty="0">
                <a:solidFill>
                  <a:schemeClr val="tx1"/>
                </a:solidFill>
              </a:rPr>
              <a:t>Web: </a:t>
            </a:r>
            <a:r>
              <a:rPr lang="en-US" altLang="en-US" dirty="0">
                <a:solidFill>
                  <a:schemeClr val="tx1"/>
                </a:solidFill>
                <a:hlinkClick r:id="rId4"/>
              </a:rPr>
              <a:t>http://cs.unh.edu</a:t>
            </a:r>
            <a:r>
              <a:rPr lang="en-US" altLang="en-US" dirty="0" smtClean="0">
                <a:solidFill>
                  <a:schemeClr val="tx1"/>
                </a:solidFill>
                <a:hlinkClick r:id="rId4"/>
              </a:rPr>
              <a:t>/~</a:t>
            </a:r>
            <a:r>
              <a:rPr lang="en-US" altLang="en-US" dirty="0" smtClean="0">
                <a:solidFill>
                  <a:schemeClr val="tx1"/>
                </a:solidFill>
                <a:hlinkClick r:id="rId4"/>
              </a:rPr>
              <a:t>cs414/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243592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  <p:bldP spid="4101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nput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dirty="0"/>
              <a:t>Input is any data the computer collects from the outside world</a:t>
            </a:r>
          </a:p>
          <a:p>
            <a:r>
              <a:rPr lang="en-US" sz="3000" dirty="0"/>
              <a:t>The device that collects and sends data to the computer is called an input device</a:t>
            </a:r>
          </a:p>
          <a:p>
            <a:r>
              <a:rPr lang="en-US" sz="3000" dirty="0"/>
              <a:t>Common input devices:</a:t>
            </a:r>
          </a:p>
          <a:p>
            <a:pPr lvl="1"/>
            <a:r>
              <a:rPr lang="en-US" sz="3000" dirty="0"/>
              <a:t>Keyboard</a:t>
            </a:r>
          </a:p>
          <a:p>
            <a:pPr lvl="1"/>
            <a:r>
              <a:rPr lang="en-US" sz="3000" dirty="0"/>
              <a:t>Mouse</a:t>
            </a:r>
          </a:p>
          <a:p>
            <a:pPr lvl="1"/>
            <a:r>
              <a:rPr lang="en-US" sz="3000" dirty="0"/>
              <a:t>Digital camera</a:t>
            </a:r>
          </a:p>
          <a:p>
            <a:r>
              <a:rPr lang="en-US" sz="3000" dirty="0"/>
              <a:t>Disk and optical drives can be input devices</a:t>
            </a:r>
          </a:p>
          <a:p>
            <a:pPr lvl="1"/>
            <a:r>
              <a:rPr lang="en-US" sz="3000" dirty="0"/>
              <a:t>If their data is retrieved and loaded into main memory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8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Output </a:t>
            </a:r>
            <a:r>
              <a:rPr lang="en-US" sz="3000" dirty="0"/>
              <a:t>is any data the computer sends to the outside world</a:t>
            </a:r>
          </a:p>
          <a:p>
            <a:pPr lvl="1"/>
            <a:r>
              <a:rPr lang="en-US" sz="3000" dirty="0"/>
              <a:t>A sales report, list of names, graphic images, or a sound</a:t>
            </a:r>
          </a:p>
          <a:p>
            <a:r>
              <a:rPr lang="en-US" sz="3000" dirty="0"/>
              <a:t>Data is sent to an output device, which formats and presents it</a:t>
            </a:r>
          </a:p>
          <a:p>
            <a:r>
              <a:rPr lang="en-US" sz="3000" dirty="0"/>
              <a:t>Common output devices:</a:t>
            </a:r>
          </a:p>
          <a:p>
            <a:pPr lvl="1"/>
            <a:r>
              <a:rPr lang="en-US" sz="3000" dirty="0"/>
              <a:t>Monitor</a:t>
            </a:r>
          </a:p>
          <a:p>
            <a:pPr lvl="1"/>
            <a:r>
              <a:rPr lang="en-US" sz="3000" dirty="0"/>
              <a:t>Printer</a:t>
            </a:r>
          </a:p>
          <a:p>
            <a:pPr lvl="1"/>
            <a:r>
              <a:rPr lang="en-US" sz="3000" dirty="0"/>
              <a:t>Disk and optical drives can be output devices</a:t>
            </a:r>
          </a:p>
          <a:p>
            <a:pPr lvl="2"/>
            <a:r>
              <a:rPr lang="en-US" sz="3000" dirty="0"/>
              <a:t>If the CPU sends them data to be saved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76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/>
              <a:t>Computer Software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/>
              <a:t>Computer components – “hardware”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/>
              <a:t>List of instructions to be executed on the hardware is called “software” (or “program”)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/>
              <a:t>Operating System – Collection of computer programs that control the interaction between the user and computer hardware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/>
              <a:t>O.S is loaded into RAM from disk at boot-time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/>
              <a:t>Examples: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/>
              <a:t>	Unix, VMS, MS-DOS, OS/2 (command-line interface)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/>
              <a:t>	Macintosh OS, Windows (graphical user interface)</a:t>
            </a:r>
          </a:p>
        </p:txBody>
      </p:sp>
    </p:spTree>
    <p:extLst>
      <p:ext uri="{BB962C8B-B14F-4D97-AF65-F5344CB8AC3E}">
        <p14:creationId xmlns:p14="http://schemas.microsoft.com/office/powerpoint/2010/main" val="802018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/>
              <a:t>Computer Software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dirty="0"/>
              <a:t>Functions of an O.S: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dirty="0"/>
              <a:t>	Execute commands from the user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dirty="0"/>
              <a:t>	Validate users and maintain security for access of information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dirty="0"/>
              <a:t>	Processor, Memory and Resource Management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dirty="0"/>
              <a:t>	Interpretation of input/output information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dirty="0"/>
              <a:t>	Data retrieval and storage on to secondary storage devices</a:t>
            </a:r>
          </a:p>
        </p:txBody>
      </p:sp>
    </p:spTree>
    <p:extLst>
      <p:ext uri="{BB962C8B-B14F-4D97-AF65-F5344CB8AC3E}">
        <p14:creationId xmlns:p14="http://schemas.microsoft.com/office/powerpoint/2010/main" val="40941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/>
              <a:t>Computer Software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/>
              <a:t>Application Software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/>
              <a:t>	Programs to assist computer users in performing tasks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/>
              <a:t>	MS-WORD – Word processing application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/>
              <a:t>	Lotus 1-2-3 – Spreadsheet application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/>
              <a:t>	dBase, MS-Access – database management applications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/>
              <a:t>	Several applications are “bundled” with the o.s and available after the o.s install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/>
              <a:t>	Additional applications can be installed anytime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/>
              <a:t>Application Software Vs System Software</a:t>
            </a:r>
          </a:p>
        </p:txBody>
      </p:sp>
    </p:spTree>
    <p:extLst>
      <p:ext uri="{BB962C8B-B14F-4D97-AF65-F5344CB8AC3E}">
        <p14:creationId xmlns:p14="http://schemas.microsoft.com/office/powerpoint/2010/main" val="4169053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Program?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Computers can only follow instructions </a:t>
            </a:r>
          </a:p>
          <a:p>
            <a:r>
              <a:rPr lang="en-US" dirty="0"/>
              <a:t>A computer program is a set of instructions on how to solve a problem or perform a task</a:t>
            </a:r>
          </a:p>
          <a:p>
            <a:r>
              <a:rPr lang="en-US" dirty="0"/>
              <a:t>In order for a computer to compute someone’s gross pay, we must tell it to perform the steps on the following slide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46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Gross Pay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76400"/>
            <a:ext cx="8229600" cy="335235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457200" y="5257800"/>
            <a:ext cx="8229600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algn="ctr">
              <a:lnSpc>
                <a:spcPct val="90000"/>
              </a:lnSpc>
              <a:buNone/>
            </a:pPr>
            <a:r>
              <a:rPr lang="en-US" sz="2800" dirty="0"/>
              <a:t>This well-defined, ordered set of steps for solving </a:t>
            </a:r>
            <a:r>
              <a:rPr lang="en-US" sz="2800" dirty="0" smtClean="0"/>
              <a:t>a problem </a:t>
            </a:r>
            <a:r>
              <a:rPr lang="en-US" sz="2800" dirty="0"/>
              <a:t>is called an algorithm</a:t>
            </a:r>
          </a:p>
        </p:txBody>
      </p:sp>
    </p:spTree>
    <p:extLst>
      <p:ext uri="{BB962C8B-B14F-4D97-AF65-F5344CB8AC3E}">
        <p14:creationId xmlns:p14="http://schemas.microsoft.com/office/powerpoint/2010/main" val="175471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States and Transitions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3400" indent="-533400">
              <a:lnSpc>
                <a:spcPct val="90000"/>
              </a:lnSpc>
              <a:buSzPct val="75000"/>
              <a:buNone/>
            </a:pPr>
            <a:r>
              <a:rPr lang="en-US" sz="2400" dirty="0"/>
              <a:t>Memory snapshots </a:t>
            </a:r>
            <a:r>
              <a:rPr lang="en-US" sz="2400" dirty="0" smtClean="0"/>
              <a:t>show program states</a:t>
            </a:r>
            <a:endParaRPr lang="en-US" sz="2400" dirty="0"/>
          </a:p>
          <a:p>
            <a:pPr marL="533400" indent="-533400">
              <a:lnSpc>
                <a:spcPct val="90000"/>
              </a:lnSpc>
              <a:buSzPct val="75000"/>
              <a:buNone/>
            </a:pPr>
            <a:endParaRPr lang="en-US" sz="2400" dirty="0"/>
          </a:p>
          <a:p>
            <a:pPr marL="533400" indent="-533400">
              <a:lnSpc>
                <a:spcPct val="90000"/>
              </a:lnSpc>
              <a:buSzPct val="75000"/>
              <a:buFont typeface="Arial" charset="0"/>
              <a:buAutoNum type="arabicPeriod" startAt="3"/>
            </a:pPr>
            <a:r>
              <a:rPr lang="en-US" sz="2400" dirty="0"/>
              <a:t>Store hours worked in memory</a:t>
            </a:r>
          </a:p>
          <a:p>
            <a:pPr marL="533400" indent="-533400">
              <a:lnSpc>
                <a:spcPct val="90000"/>
              </a:lnSpc>
              <a:buSzPct val="75000"/>
              <a:buFont typeface="Arial" charset="0"/>
              <a:buAutoNum type="arabicPeriod" startAt="3"/>
            </a:pPr>
            <a:endParaRPr lang="en-US" sz="2400" dirty="0"/>
          </a:p>
          <a:p>
            <a:pPr marL="533400" indent="-533400">
              <a:lnSpc>
                <a:spcPct val="90000"/>
              </a:lnSpc>
              <a:buSzPct val="75000"/>
              <a:buFont typeface="Arial" charset="0"/>
              <a:buAutoNum type="arabicPeriod" startAt="3"/>
            </a:pPr>
            <a:endParaRPr lang="en-US" sz="2400" dirty="0"/>
          </a:p>
          <a:p>
            <a:pPr marL="533400" indent="-533400">
              <a:lnSpc>
                <a:spcPct val="90000"/>
              </a:lnSpc>
              <a:buSzPct val="75000"/>
              <a:buFont typeface="Arial" charset="0"/>
              <a:buAutoNum type="arabicPeriod" startAt="6"/>
            </a:pPr>
            <a:r>
              <a:rPr lang="en-US" sz="2400" dirty="0"/>
              <a:t>Store hourly pay rate</a:t>
            </a:r>
            <a:r>
              <a:rPr lang="en-US" sz="2400" b="1" i="1" dirty="0"/>
              <a:t> </a:t>
            </a:r>
            <a:r>
              <a:rPr lang="en-US" sz="2400" dirty="0"/>
              <a:t>in memory</a:t>
            </a:r>
          </a:p>
          <a:p>
            <a:pPr marL="533400" indent="-533400">
              <a:lnSpc>
                <a:spcPct val="90000"/>
              </a:lnSpc>
              <a:buSzPct val="75000"/>
              <a:buFont typeface="Arial" charset="0"/>
              <a:buAutoNum type="arabicPeriod" startAt="6"/>
            </a:pPr>
            <a:endParaRPr lang="en-US" sz="2400" dirty="0"/>
          </a:p>
          <a:p>
            <a:pPr marL="533400" indent="-533400">
              <a:lnSpc>
                <a:spcPct val="90000"/>
              </a:lnSpc>
              <a:buSzPct val="75000"/>
              <a:buFont typeface="Arial" charset="0"/>
              <a:buAutoNum type="arabicPeriod" startAt="6"/>
            </a:pPr>
            <a:endParaRPr lang="en-US" sz="2400" dirty="0"/>
          </a:p>
          <a:p>
            <a:pPr marL="533400" indent="-533400">
              <a:lnSpc>
                <a:spcPct val="90000"/>
              </a:lnSpc>
              <a:buSzPct val="75000"/>
              <a:buFont typeface="Arial" charset="0"/>
              <a:buAutoNum type="arabicPeriod" startAt="6"/>
            </a:pPr>
            <a:r>
              <a:rPr lang="en-US" sz="2400" dirty="0"/>
              <a:t>Multiply hours worked by pay rate </a:t>
            </a:r>
            <a:br>
              <a:rPr lang="en-US" sz="2400" dirty="0"/>
            </a:br>
            <a:r>
              <a:rPr lang="en-US" sz="2400" dirty="0"/>
              <a:t>and store amount earned</a:t>
            </a:r>
            <a:r>
              <a:rPr lang="en-US" sz="2400" b="1" i="1" dirty="0"/>
              <a:t> </a:t>
            </a:r>
            <a:r>
              <a:rPr lang="en-US" sz="2400" dirty="0"/>
              <a:t>in memory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785515"/>
              </p:ext>
            </p:extLst>
          </p:nvPr>
        </p:nvGraphicFramePr>
        <p:xfrm>
          <a:off x="6172200" y="1600200"/>
          <a:ext cx="1981200" cy="1106883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249405"/>
                <a:gridCol w="731795"/>
              </a:tblGrid>
              <a:tr h="28392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Program Starting State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5531"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hours worked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??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41335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/>
                        <a:t>hourly pay rate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??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5531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/>
                        <a:t>amount earned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??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84463"/>
              </p:ext>
            </p:extLst>
          </p:nvPr>
        </p:nvGraphicFramePr>
        <p:xfrm>
          <a:off x="6172200" y="2768600"/>
          <a:ext cx="1981200" cy="1106883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249405"/>
                <a:gridCol w="731795"/>
              </a:tblGrid>
              <a:tr h="283923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 smtClean="0"/>
                        <a:t>Snapshot after Step 3</a:t>
                      </a:r>
                      <a:endParaRPr lang="en-US" sz="1200" b="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5531">
                <a:tc>
                  <a:txBody>
                    <a:bodyPr/>
                    <a:lstStyle/>
                    <a:p>
                      <a:pPr algn="l"/>
                      <a:r>
                        <a:rPr lang="en-US" sz="1100" b="1" i="0" dirty="0" smtClean="0">
                          <a:solidFill>
                            <a:schemeClr val="tx1"/>
                          </a:solidFill>
                        </a:rPr>
                        <a:t>hours worked</a:t>
                      </a:r>
                      <a:endParaRPr lang="en-US" sz="1100" b="1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i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200" b="1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41335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chemeClr val="tx1"/>
                          </a:solidFill>
                        </a:rPr>
                        <a:t>hourly pay rate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??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5531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chemeClr val="tx1"/>
                          </a:solidFill>
                        </a:rPr>
                        <a:t>amount earned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??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239987"/>
              </p:ext>
            </p:extLst>
          </p:nvPr>
        </p:nvGraphicFramePr>
        <p:xfrm>
          <a:off x="6172200" y="3937000"/>
          <a:ext cx="1981200" cy="1106883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249405"/>
                <a:gridCol w="731795"/>
              </a:tblGrid>
              <a:tr h="283923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 smtClean="0"/>
                        <a:t>Snapshot after Step 6</a:t>
                      </a:r>
                      <a:endParaRPr lang="en-US" sz="12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5531"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hours worked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41335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</a:rPr>
                        <a:t>hourly pay rate</a:t>
                      </a:r>
                      <a:endParaRPr lang="en-US" sz="11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5531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/>
                        <a:t>amount earned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??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029637"/>
              </p:ext>
            </p:extLst>
          </p:nvPr>
        </p:nvGraphicFramePr>
        <p:xfrm>
          <a:off x="6172200" y="5105400"/>
          <a:ext cx="1981200" cy="1091643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249405"/>
                <a:gridCol w="731795"/>
              </a:tblGrid>
              <a:tr h="283923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 smtClean="0"/>
                        <a:t>Snapshot after Step 7</a:t>
                      </a:r>
                      <a:endParaRPr lang="en-US" sz="12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5531"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hours worked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41335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chemeClr val="tx1"/>
                          </a:solidFill>
                        </a:rPr>
                        <a:t>hourly pay rate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5531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</a:rPr>
                        <a:t>amount earned</a:t>
                      </a:r>
                      <a:endParaRPr lang="en-US" sz="11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975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dirty="0"/>
              <a:t>The steps in </a:t>
            </a:r>
            <a:r>
              <a:rPr lang="en-US" sz="3000" dirty="0" smtClean="0"/>
              <a:t>an algorithm </a:t>
            </a:r>
            <a:r>
              <a:rPr lang="en-US" sz="3000" dirty="0"/>
              <a:t>must be stated in a form the computer understands</a:t>
            </a:r>
          </a:p>
          <a:p>
            <a:r>
              <a:rPr lang="en-US" sz="3000" dirty="0"/>
              <a:t>The CPU processes a series of </a:t>
            </a:r>
            <a:r>
              <a:rPr lang="en-US" sz="3000" dirty="0" smtClean="0"/>
              <a:t>1s </a:t>
            </a:r>
            <a:r>
              <a:rPr lang="en-US" sz="3000" dirty="0"/>
              <a:t>and </a:t>
            </a:r>
            <a:r>
              <a:rPr lang="en-US" sz="3000" dirty="0" smtClean="0"/>
              <a:t>0s </a:t>
            </a:r>
            <a:r>
              <a:rPr lang="en-US" sz="3000" dirty="0"/>
              <a:t>called machine language instructions</a:t>
            </a:r>
          </a:p>
          <a:p>
            <a:r>
              <a:rPr lang="en-US" sz="3000" dirty="0"/>
              <a:t>This is a tedious and difficult format for people</a:t>
            </a:r>
          </a:p>
          <a:p>
            <a:r>
              <a:rPr lang="en-US" sz="3000" dirty="0" smtClean="0"/>
              <a:t>Programming </a:t>
            </a:r>
            <a:r>
              <a:rPr lang="en-US" sz="3000" dirty="0"/>
              <a:t>languages allow us to use words instead of numbers</a:t>
            </a:r>
          </a:p>
          <a:p>
            <a:r>
              <a:rPr lang="en-US" sz="3000" dirty="0"/>
              <a:t>Special software called a compiler converts the programming language statements to machine language instructions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59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Popular Programming Languages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99108"/>
            <a:ext cx="8229600" cy="332814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9603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Hardware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term hardware refers to the computer’s physical components</a:t>
            </a:r>
          </a:p>
          <a:p>
            <a:r>
              <a:rPr lang="en-US" dirty="0" smtClean="0"/>
              <a:t>A computer is not one device, but a system of devices</a:t>
            </a:r>
          </a:p>
          <a:p>
            <a:r>
              <a:rPr lang="en-US" dirty="0" smtClean="0"/>
              <a:t>Major types of components include: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Central Processing Unit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Main memory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Secondary storage devices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Input devices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Output devices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6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Program Made Of?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900" dirty="0" smtClean="0"/>
              <a:t>Keywords </a:t>
            </a:r>
            <a:r>
              <a:rPr lang="en-US" sz="2900" dirty="0"/>
              <a:t>(Reserved Words)</a:t>
            </a:r>
          </a:p>
          <a:p>
            <a:pPr lvl="1"/>
            <a:r>
              <a:rPr lang="en-US" sz="2900" dirty="0"/>
              <a:t>Words with special meaning  that make up a high-level programming language, cannot be used for any other purpose</a:t>
            </a:r>
          </a:p>
          <a:p>
            <a:r>
              <a:rPr lang="en-US" sz="2900" dirty="0" smtClean="0"/>
              <a:t>Operators</a:t>
            </a:r>
            <a:endParaRPr lang="en-US" sz="2900" dirty="0"/>
          </a:p>
          <a:p>
            <a:pPr lvl="1"/>
            <a:r>
              <a:rPr lang="en-US" sz="2900" dirty="0"/>
              <a:t>Special symbols that perform various operations on data</a:t>
            </a:r>
          </a:p>
          <a:p>
            <a:r>
              <a:rPr lang="en-US" sz="2900" dirty="0" smtClean="0"/>
              <a:t>Variables</a:t>
            </a:r>
            <a:endParaRPr lang="en-US" sz="2900" dirty="0"/>
          </a:p>
          <a:p>
            <a:pPr lvl="1"/>
            <a:r>
              <a:rPr lang="en-US" sz="2900" dirty="0"/>
              <a:t>Used to store data in memory, named by the programmer</a:t>
            </a:r>
          </a:p>
          <a:p>
            <a:r>
              <a:rPr lang="en-US" sz="2900" dirty="0" smtClean="0"/>
              <a:t>Syntax</a:t>
            </a:r>
            <a:endParaRPr lang="en-US" sz="2900" dirty="0"/>
          </a:p>
          <a:p>
            <a:pPr lvl="1"/>
            <a:r>
              <a:rPr lang="en-US" sz="2900" dirty="0"/>
              <a:t>Set of rules</a:t>
            </a:r>
          </a:p>
          <a:p>
            <a:pPr lvl="1"/>
            <a:r>
              <a:rPr lang="en-US" sz="2900" dirty="0"/>
              <a:t>Similar to the syntax (rules) of a spoken language, such as English, but must be strictly followed</a:t>
            </a:r>
          </a:p>
          <a:p>
            <a:pPr lvl="1"/>
            <a:r>
              <a:rPr lang="en-US" sz="2900" dirty="0"/>
              <a:t>If even a single syntax error appears in a program, it will not compile or execute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36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Program Made Of?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Statements</a:t>
            </a:r>
            <a:endParaRPr lang="en-US" sz="2800" dirty="0"/>
          </a:p>
          <a:p>
            <a:pPr lvl="1"/>
            <a:r>
              <a:rPr lang="en-US" dirty="0"/>
              <a:t>Instructions made up of keywords, variables, and operators.</a:t>
            </a:r>
          </a:p>
          <a:p>
            <a:pPr lvl="1"/>
            <a:r>
              <a:rPr lang="en-US" dirty="0"/>
              <a:t>Called source code, or simply code</a:t>
            </a:r>
          </a:p>
          <a:p>
            <a:r>
              <a:rPr lang="en-US" sz="2800" dirty="0" smtClean="0"/>
              <a:t>Functions</a:t>
            </a:r>
            <a:endParaRPr lang="en-US" sz="2800" dirty="0"/>
          </a:p>
          <a:p>
            <a:pPr lvl="1"/>
            <a:r>
              <a:rPr lang="en-US" dirty="0"/>
              <a:t>Set of programming statements that perform a specific task</a:t>
            </a:r>
          </a:p>
          <a:p>
            <a:r>
              <a:rPr lang="en-US" sz="2800" dirty="0" smtClean="0"/>
              <a:t>Comments </a:t>
            </a:r>
            <a:r>
              <a:rPr lang="en-US" sz="2800" dirty="0"/>
              <a:t>(Remarks)</a:t>
            </a:r>
          </a:p>
          <a:p>
            <a:pPr lvl="1"/>
            <a:r>
              <a:rPr lang="en-US" dirty="0"/>
              <a:t>Ignored when the program runs, help human reader understand the purpose of programming statements</a:t>
            </a:r>
          </a:p>
          <a:p>
            <a:pPr lvl="1"/>
            <a:r>
              <a:rPr lang="en-US" dirty="0"/>
              <a:t>In </a:t>
            </a:r>
            <a:r>
              <a:rPr lang="en-US" dirty="0" smtClean="0"/>
              <a:t>Python, </a:t>
            </a:r>
            <a:r>
              <a:rPr lang="en-US" dirty="0"/>
              <a:t>any statement that begins with an </a:t>
            </a:r>
            <a:r>
              <a:rPr lang="en-US" dirty="0" smtClean="0"/>
              <a:t>double </a:t>
            </a:r>
            <a:r>
              <a:rPr lang="en-US" smtClean="0"/>
              <a:t>quote(″)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9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Creating Computer Programs</a:t>
            </a:r>
            <a:endParaRPr lang="en-US" alt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dirty="0"/>
              <a:t>Steps to creating a successful program</a:t>
            </a:r>
          </a:p>
          <a:p>
            <a:pPr>
              <a:buFont typeface="Wingdings" pitchFamily="2" charset="2"/>
              <a:buNone/>
            </a:pPr>
            <a:r>
              <a:rPr lang="en-US" altLang="en-US" dirty="0"/>
              <a:t>	Edit, Compile, </a:t>
            </a:r>
            <a:r>
              <a:rPr lang="en-US" altLang="en-US" dirty="0" smtClean="0"/>
              <a:t>Link (This depends on the language used – Python is interpreted)</a:t>
            </a:r>
            <a:endParaRPr lang="en-US" altLang="en-US" dirty="0"/>
          </a:p>
          <a:p>
            <a:pPr>
              <a:buFont typeface="Wingdings" pitchFamily="2" charset="2"/>
              <a:buNone/>
            </a:pPr>
            <a:r>
              <a:rPr lang="en-US" altLang="en-US" dirty="0"/>
              <a:t>	Editor – Word processor (Source File)</a:t>
            </a:r>
          </a:p>
          <a:p>
            <a:pPr>
              <a:buFont typeface="Wingdings" pitchFamily="2" charset="2"/>
              <a:buNone/>
            </a:pPr>
            <a:r>
              <a:rPr lang="en-US" altLang="en-US" dirty="0"/>
              <a:t>	Compiler – Converts high level language into machine code (Object File)</a:t>
            </a:r>
          </a:p>
          <a:p>
            <a:pPr>
              <a:buFont typeface="Wingdings" pitchFamily="2" charset="2"/>
              <a:buNone/>
            </a:pPr>
            <a:r>
              <a:rPr lang="en-US" altLang="en-US" dirty="0"/>
              <a:t>	Link – Resolves references made to other object files (Executable File)</a:t>
            </a:r>
          </a:p>
        </p:txBody>
      </p:sp>
    </p:spTree>
    <p:extLst>
      <p:ext uri="{BB962C8B-B14F-4D97-AF65-F5344CB8AC3E}">
        <p14:creationId xmlns:p14="http://schemas.microsoft.com/office/powerpoint/2010/main" val="2223364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/>
              <a:t>Software Development Method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 b="1" i="1"/>
              <a:t>Programming is a “problem-solving” activity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/>
              <a:t>Steps to programming methodology:</a:t>
            </a:r>
          </a:p>
          <a:p>
            <a:pPr marL="533400" indent="-533400">
              <a:lnSpc>
                <a:spcPct val="80000"/>
              </a:lnSpc>
              <a:buFontTx/>
              <a:buAutoNum type="arabicParenR"/>
            </a:pPr>
            <a:r>
              <a:rPr lang="en-US" altLang="en-US" sz="2800"/>
              <a:t>Specify the problem requirements (state the problem)</a:t>
            </a:r>
          </a:p>
          <a:p>
            <a:pPr marL="533400" indent="-533400">
              <a:lnSpc>
                <a:spcPct val="80000"/>
              </a:lnSpc>
              <a:buFontTx/>
              <a:buAutoNum type="arabicParenR"/>
            </a:pPr>
            <a:r>
              <a:rPr lang="en-US" altLang="en-US" sz="2800"/>
              <a:t>Analyze the problem</a:t>
            </a:r>
          </a:p>
          <a:p>
            <a:pPr marL="533400" indent="-533400">
              <a:lnSpc>
                <a:spcPct val="80000"/>
              </a:lnSpc>
              <a:buFontTx/>
              <a:buAutoNum type="arabicParenR"/>
            </a:pPr>
            <a:r>
              <a:rPr lang="en-US" altLang="en-US" sz="2800"/>
              <a:t>Design the algorithm to solve the problem</a:t>
            </a:r>
          </a:p>
          <a:p>
            <a:pPr marL="533400" indent="-533400">
              <a:lnSpc>
                <a:spcPct val="80000"/>
              </a:lnSpc>
              <a:buFontTx/>
              <a:buAutoNum type="arabicParenR"/>
            </a:pPr>
            <a:r>
              <a:rPr lang="en-US" altLang="en-US" sz="2800"/>
              <a:t>Implement the algorithm to create a program</a:t>
            </a:r>
          </a:p>
          <a:p>
            <a:pPr marL="533400" indent="-533400">
              <a:lnSpc>
                <a:spcPct val="80000"/>
              </a:lnSpc>
              <a:buFontTx/>
              <a:buAutoNum type="arabicParenR"/>
            </a:pPr>
            <a:r>
              <a:rPr lang="en-US" altLang="en-US" sz="2800"/>
              <a:t>Test and verify the completed program</a:t>
            </a:r>
          </a:p>
          <a:p>
            <a:pPr marL="533400" indent="-533400">
              <a:lnSpc>
                <a:spcPct val="80000"/>
              </a:lnSpc>
              <a:buFontTx/>
              <a:buAutoNum type="arabicParenR"/>
            </a:pPr>
            <a:r>
              <a:rPr lang="en-US" altLang="en-US" sz="2800"/>
              <a:t>Maintain and update the program</a:t>
            </a:r>
          </a:p>
        </p:txBody>
      </p:sp>
    </p:spTree>
    <p:extLst>
      <p:ext uri="{BB962C8B-B14F-4D97-AF65-F5344CB8AC3E}">
        <p14:creationId xmlns:p14="http://schemas.microsoft.com/office/powerpoint/2010/main" val="21458247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/>
              <a:t>Software Development Method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 dirty="0"/>
              <a:t>Steps 1 &amp; 2 are very important – else you will be solving the wrong problem!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 dirty="0"/>
              <a:t>Example: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arenR"/>
            </a:pPr>
            <a:r>
              <a:rPr lang="en-US" altLang="en-US" sz="2800" dirty="0"/>
              <a:t>Problem: Calculate and display the volume of a cylinder given its base radius and height in centimeters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arenR"/>
            </a:pPr>
            <a:r>
              <a:rPr lang="en-US" altLang="en-US" sz="2800" dirty="0"/>
              <a:t>Problem Inputs: radius of base, height (in cm)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 dirty="0"/>
              <a:t>	Problem Outputs: volume of cylinder (in cubic cm)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 dirty="0"/>
              <a:t>	Develop the relationship between inputs &amp; outputs, in this case it’s the formula that calculates the </a:t>
            </a:r>
            <a:r>
              <a:rPr lang="en-US" altLang="en-US" sz="2800" dirty="0" smtClean="0"/>
              <a:t>volume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0439666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/>
              <a:t>Software Development Method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/>
              <a:t>Step 3 – Algorithm Design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/>
              <a:t>	Develop a list of steps called an algorithm to solve the problem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/>
              <a:t>	Most difficult part of the  problem-solving process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/>
              <a:t>	Top-down approach – list major steps or sub problems that need to be solved, solve each sub problem, refine algorithm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/>
              <a:t>Typical algorithm: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/>
              <a:t>	Get the data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/>
              <a:t>	Perform computations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/>
              <a:t>	Display results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41703182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/>
              <a:t>Software Development Method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n-US" altLang="en-US"/>
              <a:t>Step 4 – Implementation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altLang="en-US"/>
              <a:t>	Choose a language to implement the algorithm and write the program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altLang="en-US"/>
              <a:t>	Each algorithmic step contributes to creating the program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altLang="en-US"/>
              <a:t>Step 5 – Testing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altLang="en-US"/>
              <a:t>Step 6 – Maintenance and update</a:t>
            </a:r>
          </a:p>
        </p:txBody>
      </p:sp>
    </p:spTree>
    <p:extLst>
      <p:ext uri="{BB962C8B-B14F-4D97-AF65-F5344CB8AC3E}">
        <p14:creationId xmlns:p14="http://schemas.microsoft.com/office/powerpoint/2010/main" val="47020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User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people who use </a:t>
            </a:r>
            <a:r>
              <a:rPr lang="en-US" sz="2800" dirty="0" smtClean="0"/>
              <a:t>a program </a:t>
            </a:r>
            <a:r>
              <a:rPr lang="en-US" sz="2800" dirty="0"/>
              <a:t>are known as users</a:t>
            </a:r>
          </a:p>
          <a:p>
            <a:r>
              <a:rPr lang="en-US" sz="2800" dirty="0"/>
              <a:t>The part of a program that </a:t>
            </a:r>
            <a:r>
              <a:rPr lang="en-US" sz="2800" dirty="0" smtClean="0"/>
              <a:t>users </a:t>
            </a:r>
            <a:r>
              <a:rPr lang="en-US" sz="2800" dirty="0"/>
              <a:t>interact with is known as </a:t>
            </a:r>
            <a:r>
              <a:rPr lang="en-US" sz="2800" dirty="0" smtClean="0"/>
              <a:t>the </a:t>
            </a:r>
            <a:r>
              <a:rPr lang="en-US" sz="2800" dirty="0"/>
              <a:t>user interface</a:t>
            </a:r>
          </a:p>
          <a:p>
            <a:r>
              <a:rPr lang="en-US" sz="2800" dirty="0"/>
              <a:t>A graphical user interface or </a:t>
            </a:r>
            <a:r>
              <a:rPr lang="en-US" sz="2800" dirty="0" smtClean="0"/>
              <a:t>GUI (pronounced </a:t>
            </a:r>
            <a:r>
              <a:rPr lang="en-US" sz="2800" i="1" dirty="0" smtClean="0"/>
              <a:t>gooey</a:t>
            </a:r>
            <a:r>
              <a:rPr lang="en-US" sz="2800" dirty="0" smtClean="0"/>
              <a:t>) </a:t>
            </a:r>
            <a:r>
              <a:rPr lang="en-US" sz="2800" dirty="0"/>
              <a:t>consists of one or more windows</a:t>
            </a:r>
          </a:p>
          <a:p>
            <a:r>
              <a:rPr lang="en-US" sz="2800" dirty="0"/>
              <a:t>A window is a rectangular area that contains other visual elements such as text and buttons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85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Organization of a Computer System</a:t>
            </a:r>
            <a:endParaRPr lang="en-US" sz="3200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98915" y="1219200"/>
            <a:ext cx="6946171" cy="49456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952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CPU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300" dirty="0"/>
              <a:t>The central processing unit, or CPU, is the part of a computer that actually runs programs</a:t>
            </a:r>
          </a:p>
          <a:p>
            <a:pPr lvl="1"/>
            <a:r>
              <a:rPr lang="en-US" sz="2900" dirty="0"/>
              <a:t>The most important component</a:t>
            </a:r>
          </a:p>
          <a:p>
            <a:pPr lvl="1"/>
            <a:r>
              <a:rPr lang="en-US" sz="2900" dirty="0"/>
              <a:t>Without it, the computer could not run software</a:t>
            </a:r>
          </a:p>
          <a:p>
            <a:pPr lvl="1"/>
            <a:r>
              <a:rPr lang="en-US" sz="2900" dirty="0"/>
              <a:t>Fetches instructions one by one</a:t>
            </a:r>
          </a:p>
          <a:p>
            <a:r>
              <a:rPr lang="en-US" sz="3300" dirty="0"/>
              <a:t>A program is a set of instructions a computer’s CPU follows to perform a task</a:t>
            </a:r>
          </a:p>
          <a:p>
            <a:pPr lvl="1"/>
            <a:r>
              <a:rPr lang="en-US" sz="2900" dirty="0"/>
              <a:t>Instructions are stored in memory as binary numbers</a:t>
            </a:r>
          </a:p>
          <a:p>
            <a:r>
              <a:rPr lang="en-US" sz="3300" dirty="0"/>
              <a:t>A binary number is a sequence of </a:t>
            </a:r>
            <a:r>
              <a:rPr lang="en-US" sz="3300" dirty="0" smtClean="0"/>
              <a:t>1s </a:t>
            </a:r>
            <a:r>
              <a:rPr lang="en-US" sz="3300" dirty="0"/>
              <a:t>and </a:t>
            </a:r>
            <a:r>
              <a:rPr lang="en-US" sz="3300" dirty="0" smtClean="0"/>
              <a:t>0s</a:t>
            </a:r>
            <a:endParaRPr lang="en-US" sz="33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2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500" dirty="0"/>
              <a:t>Think of main memory as the computer’s work area</a:t>
            </a:r>
          </a:p>
          <a:p>
            <a:pPr lvl="1"/>
            <a:r>
              <a:rPr lang="en-US" sz="3100" dirty="0"/>
              <a:t>Holds instructions and data needed for programs that are currently running</a:t>
            </a:r>
          </a:p>
          <a:p>
            <a:r>
              <a:rPr lang="en-US" sz="3500" dirty="0"/>
              <a:t>Commonly known as random-access memory, or just RAM</a:t>
            </a:r>
          </a:p>
          <a:p>
            <a:pPr lvl="1"/>
            <a:r>
              <a:rPr lang="en-US" sz="3100" dirty="0"/>
              <a:t>CPU can quickly access data at any random location</a:t>
            </a:r>
          </a:p>
          <a:p>
            <a:r>
              <a:rPr lang="en-US" sz="3500" dirty="0"/>
              <a:t>Used as temporary storage</a:t>
            </a:r>
          </a:p>
          <a:p>
            <a:pPr lvl="1"/>
            <a:r>
              <a:rPr lang="en-US" sz="3100" dirty="0"/>
              <a:t>Contents are lost when power is turned off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79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600" dirty="0"/>
              <a:t>Most common secondary storage device is the disk drive</a:t>
            </a:r>
          </a:p>
          <a:p>
            <a:pPr lvl="1"/>
            <a:r>
              <a:rPr lang="en-US" sz="2600" dirty="0"/>
              <a:t>Records data magnetically on a circular disk</a:t>
            </a:r>
          </a:p>
          <a:p>
            <a:r>
              <a:rPr lang="en-US" sz="2600" dirty="0"/>
              <a:t>Other types of secondary storage </a:t>
            </a:r>
            <a:r>
              <a:rPr lang="en-US" sz="2600" dirty="0" smtClean="0"/>
              <a:t>devices include:</a:t>
            </a:r>
            <a:endParaRPr lang="en-US" sz="2600" dirty="0"/>
          </a:p>
          <a:p>
            <a:pPr lvl="1"/>
            <a:r>
              <a:rPr lang="en-US" sz="2600" dirty="0"/>
              <a:t>External disk drives</a:t>
            </a:r>
          </a:p>
          <a:p>
            <a:pPr lvl="2"/>
            <a:r>
              <a:rPr lang="en-US" sz="2600" dirty="0" smtClean="0"/>
              <a:t>Connects </a:t>
            </a:r>
            <a:r>
              <a:rPr lang="en-US" sz="2600" dirty="0"/>
              <a:t>to one of the computer’s communication ports</a:t>
            </a:r>
          </a:p>
          <a:p>
            <a:pPr lvl="1"/>
            <a:r>
              <a:rPr lang="en-US" sz="2600" dirty="0"/>
              <a:t>USB drives</a:t>
            </a:r>
          </a:p>
          <a:p>
            <a:pPr lvl="2"/>
            <a:r>
              <a:rPr lang="en-US" sz="2600" dirty="0"/>
              <a:t>Small devices that plug into a computer’s USB port </a:t>
            </a:r>
          </a:p>
          <a:p>
            <a:pPr lvl="1"/>
            <a:r>
              <a:rPr lang="en-US" sz="2600" dirty="0"/>
              <a:t>Optical </a:t>
            </a:r>
            <a:r>
              <a:rPr lang="en-US" sz="2600" dirty="0" smtClean="0"/>
              <a:t>devices such as CDs </a:t>
            </a:r>
            <a:r>
              <a:rPr lang="en-US" sz="2600" dirty="0"/>
              <a:t>and DVDs</a:t>
            </a:r>
          </a:p>
          <a:p>
            <a:pPr lvl="2"/>
            <a:r>
              <a:rPr lang="en-US" sz="2600" dirty="0"/>
              <a:t>Data is encoded using a series of pits on the disc surface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67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Memory/Storage Units</a:t>
            </a:r>
            <a:endParaRPr lang="en-US" altLang="en-US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/>
              <a:t>Binary </a:t>
            </a:r>
            <a:r>
              <a:rPr lang="en-US" altLang="en-US">
                <a:sym typeface="Wingdings" pitchFamily="2" charset="2"/>
              </a:rPr>
              <a:t> Decimal Conversion</a:t>
            </a:r>
          </a:p>
          <a:p>
            <a:pPr>
              <a:buFont typeface="Wingdings" pitchFamily="2" charset="2"/>
              <a:buNone/>
            </a:pPr>
            <a:r>
              <a:rPr lang="en-US" altLang="en-US">
                <a:sym typeface="Wingdings" pitchFamily="2" charset="2"/>
              </a:rPr>
              <a:t>Units of data/memory:</a:t>
            </a:r>
          </a:p>
          <a:p>
            <a:pPr>
              <a:buFont typeface="Wingdings" pitchFamily="2" charset="2"/>
              <a:buNone/>
            </a:pPr>
            <a:r>
              <a:rPr lang="en-US" altLang="en-US">
                <a:sym typeface="Wingdings" pitchFamily="2" charset="2"/>
              </a:rPr>
              <a:t>	Bit (</a:t>
            </a:r>
            <a:r>
              <a:rPr lang="en-US" altLang="en-US" i="1">
                <a:sym typeface="Wingdings" pitchFamily="2" charset="2"/>
              </a:rPr>
              <a:t>Bi</a:t>
            </a:r>
            <a:r>
              <a:rPr lang="en-US" altLang="en-US">
                <a:sym typeface="Wingdings" pitchFamily="2" charset="2"/>
              </a:rPr>
              <a:t>nary Digi</a:t>
            </a:r>
            <a:r>
              <a:rPr lang="en-US" altLang="en-US" i="1">
                <a:sym typeface="Wingdings" pitchFamily="2" charset="2"/>
              </a:rPr>
              <a:t>t)</a:t>
            </a:r>
          </a:p>
          <a:p>
            <a:pPr>
              <a:buFont typeface="Wingdings" pitchFamily="2" charset="2"/>
              <a:buNone/>
            </a:pPr>
            <a:r>
              <a:rPr lang="en-US" altLang="en-US" i="1">
                <a:sym typeface="Wingdings" pitchFamily="2" charset="2"/>
              </a:rPr>
              <a:t>	</a:t>
            </a:r>
            <a:r>
              <a:rPr lang="en-US" altLang="en-US">
                <a:sym typeface="Wingdings" pitchFamily="2" charset="2"/>
              </a:rPr>
              <a:t>Byte</a:t>
            </a:r>
          </a:p>
          <a:p>
            <a:pPr>
              <a:buFont typeface="Wingdings" pitchFamily="2" charset="2"/>
              <a:buNone/>
            </a:pPr>
            <a:r>
              <a:rPr lang="en-US" altLang="en-US">
                <a:sym typeface="Wingdings" pitchFamily="2" charset="2"/>
              </a:rPr>
              <a:t>	Memory word – number of bits viewed as single unit of information</a:t>
            </a:r>
          </a:p>
          <a:p>
            <a:pPr>
              <a:buFont typeface="Wingdings" pitchFamily="2" charset="2"/>
              <a:buNone/>
            </a:pPr>
            <a:r>
              <a:rPr lang="en-US" altLang="en-US">
                <a:sym typeface="Wingdings" pitchFamily="2" charset="2"/>
              </a:rPr>
              <a:t>		32-bit word, 64-bit word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5753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Memory/Storage Units</a:t>
            </a:r>
            <a:endParaRPr lang="en-US" altLang="en-US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06927"/>
            <a:ext cx="8839200" cy="541695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 dirty="0" smtClean="0"/>
              <a:t>Storage </a:t>
            </a:r>
            <a:r>
              <a:rPr lang="en-US" altLang="en-US" sz="2800" dirty="0"/>
              <a:t>Units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 dirty="0"/>
              <a:t>	Byte			8 bits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 dirty="0"/>
              <a:t>	Kilobyte (KB)		1024 bytes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 dirty="0"/>
              <a:t>					2 **10 (greater than 10 **3)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 dirty="0"/>
              <a:t>	Megabyte (MB)		1048576 bytes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 dirty="0"/>
              <a:t>					2 **20 (greater than  10 **6)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 dirty="0"/>
              <a:t>	Gigabyte (GB)		greater than 10 **9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 dirty="0"/>
              <a:t>	Terabyte (TB)		greater than 10 **12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5009866"/>
            <a:ext cx="2209800" cy="181401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2542779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Memory/Storage Units</a:t>
            </a:r>
            <a:endParaRPr lang="en-US" altLang="en-US" dirty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1981200"/>
            <a:ext cx="7927975" cy="411480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altLang="en-US" dirty="0"/>
              <a:t>Floppy disk – 1.44 MB (2.0 MB)</a:t>
            </a:r>
          </a:p>
          <a:p>
            <a:pPr>
              <a:buFont typeface="Wingdings" pitchFamily="2" charset="2"/>
              <a:buNone/>
            </a:pPr>
            <a:r>
              <a:rPr lang="en-US" altLang="en-US" dirty="0"/>
              <a:t>CD – 680 MB</a:t>
            </a:r>
          </a:p>
          <a:p>
            <a:pPr>
              <a:buFont typeface="Wingdings" pitchFamily="2" charset="2"/>
              <a:buNone/>
            </a:pPr>
            <a:r>
              <a:rPr lang="en-US" altLang="en-US" dirty="0"/>
              <a:t>DVD (digital video drive) – 4. 7GB (4 layers)</a:t>
            </a:r>
          </a:p>
          <a:p>
            <a:pPr>
              <a:buFont typeface="Wingdings" pitchFamily="2" charset="2"/>
              <a:buNone/>
            </a:pPr>
            <a:r>
              <a:rPr lang="en-US" altLang="en-US" dirty="0"/>
              <a:t>Magnetic tape drive – Sequential access</a:t>
            </a:r>
          </a:p>
          <a:p>
            <a:pPr>
              <a:buFont typeface="Wingdings" pitchFamily="2" charset="2"/>
              <a:buNone/>
            </a:pPr>
            <a:r>
              <a:rPr lang="en-US" altLang="en-US" dirty="0"/>
              <a:t>Hard disk (built-in component, external)</a:t>
            </a:r>
          </a:p>
          <a:p>
            <a:pPr>
              <a:buNone/>
            </a:pPr>
            <a:r>
              <a:rPr lang="en-US" altLang="en-US" i="1" dirty="0">
                <a:hlinkClick r:id="rId2"/>
              </a:rPr>
              <a:t>http://highscalability.com/blog/2012/9/11/how-big-is-a-petabyte-exabyte-zettabyte-or-a-yottabyte.html</a:t>
            </a:r>
            <a:endParaRPr lang="en-US" altLang="en-US" i="1" dirty="0"/>
          </a:p>
          <a:p>
            <a:pPr>
              <a:buFont typeface="Wingdings" pitchFamily="2" charset="2"/>
              <a:buNone/>
            </a:pPr>
            <a:endParaRPr lang="en-US" altLang="en-US" dirty="0"/>
          </a:p>
          <a:p>
            <a:pPr>
              <a:buFont typeface="Wingdings" pitchFamily="2" charset="2"/>
              <a:buNone/>
            </a:pPr>
            <a:r>
              <a:rPr lang="en-US" altLang="en-US" dirty="0"/>
              <a:t>Directories, Files, File Structure</a:t>
            </a:r>
          </a:p>
        </p:txBody>
      </p:sp>
    </p:spTree>
    <p:extLst>
      <p:ext uri="{BB962C8B-B14F-4D97-AF65-F5344CB8AC3E}">
        <p14:creationId xmlns:p14="http://schemas.microsoft.com/office/powerpoint/2010/main" val="3266448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3203</TotalTime>
  <Words>1102</Words>
  <Application>Microsoft Office PowerPoint</Application>
  <PresentationFormat>On-screen Show (4:3)</PresentationFormat>
  <Paragraphs>228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Wingdings</vt:lpstr>
      <vt:lpstr>Office Theme</vt:lpstr>
      <vt:lpstr>From Problems to Algorithms to Programs </vt:lpstr>
      <vt:lpstr>Computer Hardware</vt:lpstr>
      <vt:lpstr>The Organization of a Computer System</vt:lpstr>
      <vt:lpstr>The CPU</vt:lpstr>
      <vt:lpstr>Main Memory</vt:lpstr>
      <vt:lpstr>Secondary Storage</vt:lpstr>
      <vt:lpstr>Memory/Storage Units</vt:lpstr>
      <vt:lpstr>Memory/Storage Units</vt:lpstr>
      <vt:lpstr>Memory/Storage Units</vt:lpstr>
      <vt:lpstr>Input Devices</vt:lpstr>
      <vt:lpstr>Output Devices</vt:lpstr>
      <vt:lpstr>Computer Software</vt:lpstr>
      <vt:lpstr>Computer Software</vt:lpstr>
      <vt:lpstr>Computer Software</vt:lpstr>
      <vt:lpstr>What is a Program?</vt:lpstr>
      <vt:lpstr>Computing Gross Pay</vt:lpstr>
      <vt:lpstr>States and Transitions</vt:lpstr>
      <vt:lpstr>Programming Languages</vt:lpstr>
      <vt:lpstr>Popular Programming Languages</vt:lpstr>
      <vt:lpstr>What is a Program Made Of?</vt:lpstr>
      <vt:lpstr>What is a Program Made Of?</vt:lpstr>
      <vt:lpstr>Creating Computer Programs</vt:lpstr>
      <vt:lpstr>Software Development Method</vt:lpstr>
      <vt:lpstr>Software Development Method</vt:lpstr>
      <vt:lpstr>Software Development Method</vt:lpstr>
      <vt:lpstr>Software Development Method</vt:lpstr>
      <vt:lpstr>Graphical User Interfaces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Application Programming using Visual Basic</dc:title>
  <dc:creator>Arvind Narayan</dc:creator>
  <cp:lastModifiedBy>bsa23</cp:lastModifiedBy>
  <cp:revision>17</cp:revision>
  <dcterms:created xsi:type="dcterms:W3CDTF">2015-01-19T23:24:24Z</dcterms:created>
  <dcterms:modified xsi:type="dcterms:W3CDTF">2017-01-31T12:32:00Z</dcterms:modified>
</cp:coreProperties>
</file>