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92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58" r:id="rId14"/>
    <p:sldId id="279" r:id="rId15"/>
    <p:sldId id="257" r:id="rId16"/>
    <p:sldId id="286" r:id="rId17"/>
    <p:sldId id="287" r:id="rId18"/>
    <p:sldId id="288" r:id="rId19"/>
    <p:sldId id="289" r:id="rId20"/>
    <p:sldId id="290" r:id="rId21"/>
    <p:sldId id="291" r:id="rId22"/>
    <p:sldId id="280" r:id="rId23"/>
    <p:sldId id="281" r:id="rId24"/>
    <p:sldId id="282" r:id="rId25"/>
    <p:sldId id="283" r:id="rId26"/>
    <p:sldId id="284" r:id="rId27"/>
    <p:sldId id="285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30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2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DFC50-CF83-4D5C-A23F-1D8BB87538E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D14B-D139-4BF8-80A7-B97F702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7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Thanks to John Sanders of Suffolk University for contributions to these slides!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https://www.google.com/url?sa=t&amp;rct=j&amp;q=&amp;esrc=s&amp;source=web&amp;cd=5&amp;cad=rja&amp;uact=8&amp;ved=0ahUKEwi0n5-9jI7TAhXi1IMKHV3iCLcQFggxMAQ&amp;url=http%3A%2F%2Fcoweb.cc.gatech.edu%2FmediaComp-teach%2Fuploads%2F55%2FCh16-ObjectOrientedProgramming-3e.ppt&amp;usg=AFQjCNHrK96V1E8L4m-gxpQURhOSEPrMEg&amp;sig2=XG3x5ecaNtAXfSZHp-5h6w&amp;bvm=bv.151426398,d.eWE</a:t>
            </a:r>
          </a:p>
          <a:p>
            <a:pPr>
              <a:spcBef>
                <a:spcPct val="0"/>
              </a:spcBef>
            </a:pPr>
            <a:r>
              <a:rPr lang="en-US" i="1" dirty="0" smtClean="0"/>
              <a:t>coweb.cc.gatech.edu/</a:t>
            </a:r>
            <a:r>
              <a:rPr lang="en-US" i="1" dirty="0" err="1" smtClean="0"/>
              <a:t>mediaComp</a:t>
            </a:r>
            <a:r>
              <a:rPr lang="en-US" i="1" dirty="0" smtClean="0"/>
              <a:t>-teach/.../Ch16-ObjectOrientedProgramming-3e.ppt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D14B-D139-4BF8-80A7-B97F702D19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9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CDF5-3E5C-446F-8A55-E82139B0115A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FB00-92C6-4F89-9AB1-D5D4AE10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python/python_classes_object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OOP Terminology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Method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special kind of function that is defined in a class definition.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336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Object: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unique instance of a data structure that's defined by its class. An object comprises both data members (class variables and instance variables) and methods.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74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Operator overloading: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assignment of more than one function to a particular operator.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6005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Classes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class defines the data and behavior of an object.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 class defines what all instances of that class know and can do.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Objects are instances of classes in many object-oriented languages.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Including Smalltalk, Java, JavaScript, and Python.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40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/>
              <a:t>class </a:t>
            </a:r>
            <a:r>
              <a:rPr lang="en-US" altLang="en-US" sz="2000" i="1"/>
              <a:t>name</a:t>
            </a:r>
            <a:r>
              <a:rPr lang="en-US" altLang="en-US" sz="2000"/>
              <a:t>:</a:t>
            </a:r>
          </a:p>
          <a:p>
            <a:pPr>
              <a:buFontTx/>
              <a:buNone/>
            </a:pPr>
            <a:r>
              <a:rPr lang="en-US" altLang="en-US" sz="2000"/>
              <a:t>    "</a:t>
            </a:r>
            <a:r>
              <a:rPr lang="en-US" altLang="en-US" sz="2000" i="1"/>
              <a:t>documentation</a:t>
            </a:r>
            <a:r>
              <a:rPr lang="en-US" altLang="en-US" sz="2000"/>
              <a:t>"</a:t>
            </a:r>
          </a:p>
          <a:p>
            <a:pPr>
              <a:buFontTx/>
              <a:buNone/>
            </a:pPr>
            <a:r>
              <a:rPr lang="en-US" altLang="en-US" sz="2000"/>
              <a:t>    </a:t>
            </a:r>
            <a:r>
              <a:rPr lang="en-US" altLang="en-US" sz="2000" i="1"/>
              <a:t>statements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-or-</a:t>
            </a:r>
          </a:p>
          <a:p>
            <a:pPr>
              <a:buFontTx/>
              <a:buNone/>
            </a:pPr>
            <a:r>
              <a:rPr lang="en-US" altLang="en-US" sz="2000"/>
              <a:t>class </a:t>
            </a:r>
            <a:r>
              <a:rPr lang="en-US" altLang="en-US" sz="2000" i="1"/>
              <a:t>name</a:t>
            </a:r>
            <a:r>
              <a:rPr lang="en-US" altLang="en-US" sz="2000"/>
              <a:t>(</a:t>
            </a:r>
            <a:r>
              <a:rPr lang="en-US" altLang="en-US" sz="2000" i="1"/>
              <a:t>base1</a:t>
            </a:r>
            <a:r>
              <a:rPr lang="en-US" altLang="en-US" sz="2000"/>
              <a:t>, </a:t>
            </a:r>
            <a:r>
              <a:rPr lang="en-US" altLang="en-US" sz="2000" i="1"/>
              <a:t>base2</a:t>
            </a:r>
            <a:r>
              <a:rPr lang="en-US" altLang="en-US" sz="2000"/>
              <a:t>, ...):</a:t>
            </a:r>
          </a:p>
          <a:p>
            <a:pPr>
              <a:buFontTx/>
              <a:buNone/>
            </a:pPr>
            <a:r>
              <a:rPr lang="en-US" altLang="en-US" sz="2000"/>
              <a:t>    </a:t>
            </a:r>
            <a:r>
              <a:rPr lang="en-US" altLang="en-US" sz="2000" i="1"/>
              <a:t>...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Most, </a:t>
            </a:r>
            <a:r>
              <a:rPr lang="en-US" altLang="en-US" sz="2000" i="1"/>
              <a:t>statements</a:t>
            </a:r>
            <a:r>
              <a:rPr lang="en-US" altLang="en-US" sz="2000"/>
              <a:t> are method definitions:</a:t>
            </a:r>
          </a:p>
          <a:p>
            <a:pPr>
              <a:buFontTx/>
              <a:buNone/>
            </a:pPr>
            <a:r>
              <a:rPr lang="en-US" altLang="en-US" sz="2000"/>
              <a:t>    def </a:t>
            </a:r>
            <a:r>
              <a:rPr lang="en-US" altLang="en-US" sz="2000" i="1"/>
              <a:t>name</a:t>
            </a:r>
            <a:r>
              <a:rPr lang="en-US" altLang="en-US" sz="2000"/>
              <a:t>(self, </a:t>
            </a:r>
            <a:r>
              <a:rPr lang="en-US" altLang="en-US" sz="2000" i="1"/>
              <a:t>arg1</a:t>
            </a:r>
            <a:r>
              <a:rPr lang="en-US" altLang="en-US" sz="2000"/>
              <a:t>, </a:t>
            </a:r>
            <a:r>
              <a:rPr lang="en-US" altLang="en-US" sz="2000" i="1"/>
              <a:t>arg2</a:t>
            </a:r>
            <a:r>
              <a:rPr lang="en-US" altLang="en-US" sz="2000"/>
              <a:t>, ...):</a:t>
            </a:r>
          </a:p>
          <a:p>
            <a:pPr>
              <a:buFontTx/>
              <a:buNone/>
            </a:pPr>
            <a:r>
              <a:rPr lang="en-US" altLang="en-US" sz="2000"/>
              <a:t>        </a:t>
            </a:r>
            <a:r>
              <a:rPr lang="en-US" altLang="en-US" sz="2000" i="1"/>
              <a:t>...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May also be </a:t>
            </a:r>
            <a:r>
              <a:rPr lang="en-US" altLang="en-US" sz="2000" i="1"/>
              <a:t>class variable</a:t>
            </a:r>
            <a:r>
              <a:rPr lang="en-US" altLang="en-US" sz="2000"/>
              <a:t> assignments</a:t>
            </a:r>
          </a:p>
        </p:txBody>
      </p:sp>
    </p:spTree>
    <p:extLst>
      <p:ext uri="{BB962C8B-B14F-4D97-AF65-F5344CB8AC3E}">
        <p14:creationId xmlns:p14="http://schemas.microsoft.com/office/powerpoint/2010/main" val="182513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Defining an object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Objects know things.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Data that is internal to the object.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We often call those instance variables.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Objects can do things.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Behavior that is internal to the object.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We call functions that are specific to an object methods.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But you knew that one already.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We access both of these using dot notation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object.variable</a:t>
            </a:r>
            <a:endParaRPr lang="en-US" dirty="0" smtClean="0">
              <a:ea typeface="+mn-ea"/>
            </a:endParaRP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object.method</a:t>
            </a:r>
            <a:r>
              <a:rPr lang="en-US" dirty="0" smtClean="0">
                <a:ea typeface="+mn-ea"/>
              </a:rPr>
              <a:t>()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3257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Class Declaration</a:t>
            </a:r>
          </a:p>
        </p:txBody>
      </p:sp>
      <p:pic>
        <p:nvPicPr>
          <p:cNvPr id="4198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50" y="2061642"/>
            <a:ext cx="7384852" cy="151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791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403574" y="4421722"/>
            <a:ext cx="7358063" cy="1026914"/>
          </a:xfrm>
        </p:spPr>
        <p:txBody>
          <a:bodyPr/>
          <a:lstStyle/>
          <a:p>
            <a:pPr marL="625056" indent="-256019" defTabSz="914353">
              <a:defRPr/>
            </a:pPr>
            <a:r>
              <a:rPr lang="en-US" dirty="0"/>
              <a:t>Attributes assigned at class declaration should always be immutable</a:t>
            </a:r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Class Attributes</a:t>
            </a:r>
          </a:p>
        </p:txBody>
      </p:sp>
      <p:pic>
        <p:nvPicPr>
          <p:cNvPr id="4301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574" y="2094970"/>
            <a:ext cx="7384852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3896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Class Methods</a:t>
            </a:r>
          </a:p>
        </p:txBody>
      </p:sp>
      <p:pic>
        <p:nvPicPr>
          <p:cNvPr id="4403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010" y="1858811"/>
            <a:ext cx="7465219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788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Class Instantiation &amp; Attribute Access</a:t>
            </a:r>
          </a:p>
        </p:txBody>
      </p:sp>
      <p:pic>
        <p:nvPicPr>
          <p:cNvPr id="4505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304" y="2235904"/>
            <a:ext cx="5411391" cy="273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424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Class: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user-defined prototype for an object that defines a set of attributes that characterize any object of the class. The attributes are data members (class variables and instance variables) and methods, accessed via dot notation.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423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Class Inheritance</a:t>
            </a:r>
          </a:p>
        </p:txBody>
      </p:sp>
      <p:pic>
        <p:nvPicPr>
          <p:cNvPr id="4608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93" y="1690688"/>
            <a:ext cx="7465219" cy="151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94" y="3409714"/>
            <a:ext cx="7465219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95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1665759" y="1690688"/>
            <a:ext cx="8860482" cy="4304109"/>
          </a:xfrm>
        </p:spPr>
        <p:txBody>
          <a:bodyPr/>
          <a:lstStyle/>
          <a:p>
            <a:pPr marL="625056" indent="-256019" defTabSz="914353">
              <a:defRPr/>
            </a:pPr>
            <a:r>
              <a:rPr lang="en-US" sz="2812" dirty="0"/>
              <a:t>No interfaces</a:t>
            </a:r>
          </a:p>
          <a:p>
            <a:pPr marL="625056" indent="-256019" defTabSz="914353">
              <a:defRPr/>
            </a:pPr>
            <a:r>
              <a:rPr lang="en-US" sz="2812" dirty="0"/>
              <a:t>No real private attributes/functions</a:t>
            </a:r>
          </a:p>
          <a:p>
            <a:pPr marL="625056" indent="-256019" defTabSz="914353">
              <a:defRPr/>
            </a:pPr>
            <a:r>
              <a:rPr lang="en-US" sz="2812" dirty="0"/>
              <a:t>Private attributes start (but do not end) with double underscores.</a:t>
            </a:r>
          </a:p>
          <a:p>
            <a:pPr marL="625056" indent="-256019" defTabSz="914353">
              <a:defRPr/>
            </a:pPr>
            <a:r>
              <a:rPr lang="en-US" sz="2812" dirty="0"/>
              <a:t>Special class methods start and end with double underscores.</a:t>
            </a:r>
          </a:p>
          <a:p>
            <a:pPr marL="937584" lvl="1" indent="-256019" defTabSz="914353">
              <a:defRPr/>
            </a:pPr>
            <a:r>
              <a:rPr lang="en-US" sz="2531" dirty="0"/>
              <a:t>__</a:t>
            </a:r>
            <a:r>
              <a:rPr lang="en-US" sz="2531" dirty="0" err="1"/>
              <a:t>init</a:t>
            </a:r>
            <a:r>
              <a:rPr lang="en-US" sz="2531" dirty="0"/>
              <a:t>__, __doc__, __</a:t>
            </a:r>
            <a:r>
              <a:rPr lang="en-US" sz="2531" dirty="0" err="1"/>
              <a:t>cmp</a:t>
            </a:r>
            <a:r>
              <a:rPr lang="en-US" sz="2531" dirty="0"/>
              <a:t>__, __</a:t>
            </a:r>
            <a:r>
              <a:rPr lang="en-US" sz="2531" dirty="0" err="1"/>
              <a:t>str</a:t>
            </a:r>
            <a:r>
              <a:rPr lang="en-US" sz="2531" dirty="0"/>
              <a:t>__</a:t>
            </a:r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53">
              <a:defRPr/>
            </a:pPr>
            <a:r>
              <a:rPr lang="en-US"/>
              <a:t>Python’s Way</a:t>
            </a:r>
          </a:p>
        </p:txBody>
      </p:sp>
    </p:spTree>
    <p:extLst>
      <p:ext uri="{BB962C8B-B14F-4D97-AF65-F5344CB8AC3E}">
        <p14:creationId xmlns:p14="http://schemas.microsoft.com/office/powerpoint/2010/main" val="39351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class Stack: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"A well-known data structure…"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1800"/>
              <a:t>    def __init__(self):		# constructor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self.items = []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1800"/>
              <a:t>    def push(self, x):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self.items.append(x)	# the sky is the limit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1800"/>
              <a:t>    def pop(self):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x = self.items[-1]		# what happens if it’s empty?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del self.items[-1]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return x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1800"/>
              <a:t>    def empty(self):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        return len(self.items) == 0	# Boolean result</a:t>
            </a:r>
          </a:p>
        </p:txBody>
      </p:sp>
    </p:spTree>
    <p:extLst>
      <p:ext uri="{BB962C8B-B14F-4D97-AF65-F5344CB8AC3E}">
        <p14:creationId xmlns:p14="http://schemas.microsoft.com/office/powerpoint/2010/main" val="3407136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Classes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To create an instance, simply call the class object:</a:t>
            </a:r>
            <a:endParaRPr lang="en-US" altLang="en-US" sz="1600"/>
          </a:p>
          <a:p>
            <a:pPr lvl="2">
              <a:buFontTx/>
              <a:buNone/>
            </a:pPr>
            <a:r>
              <a:rPr lang="en-US" altLang="en-US" sz="1600"/>
              <a:t>x = Stack()	# no 'new' operator!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 sz="2000"/>
              <a:t>To use methods of the instance, call using dot notation:</a:t>
            </a:r>
            <a:endParaRPr lang="en-US" altLang="en-US" sz="1600"/>
          </a:p>
          <a:p>
            <a:pPr lvl="2">
              <a:buFontTx/>
              <a:buNone/>
            </a:pPr>
            <a:r>
              <a:rPr lang="en-US" altLang="en-US" sz="1600"/>
              <a:t>x.empty()	# -&gt; 1</a:t>
            </a:r>
          </a:p>
          <a:p>
            <a:pPr lvl="2">
              <a:buFontTx/>
              <a:buNone/>
            </a:pPr>
            <a:r>
              <a:rPr lang="en-US" altLang="en-US" sz="1600"/>
              <a:t>x.push(1)			# [1]</a:t>
            </a:r>
          </a:p>
          <a:p>
            <a:pPr lvl="2">
              <a:buFontTx/>
              <a:buNone/>
            </a:pPr>
            <a:r>
              <a:rPr lang="en-US" altLang="en-US" sz="1600"/>
              <a:t>x.empty()	# -&gt; 0</a:t>
            </a:r>
          </a:p>
          <a:p>
            <a:pPr lvl="2">
              <a:buFontTx/>
              <a:buNone/>
            </a:pPr>
            <a:r>
              <a:rPr lang="en-US" altLang="en-US" sz="1600"/>
              <a:t>x.push("hello")			# [1, "hello"]</a:t>
            </a:r>
          </a:p>
          <a:p>
            <a:pPr lvl="2">
              <a:buFontTx/>
              <a:buNone/>
            </a:pPr>
            <a:r>
              <a:rPr lang="en-US" altLang="en-US" sz="1600"/>
              <a:t>x.pop()		# -&gt; "hello"	# [1]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 sz="2000"/>
              <a:t>To inspect instance variables, use dot notation:</a:t>
            </a:r>
            <a:endParaRPr lang="en-US" altLang="en-US" sz="1600"/>
          </a:p>
          <a:p>
            <a:pPr lvl="2">
              <a:buFontTx/>
              <a:buNone/>
            </a:pPr>
            <a:r>
              <a:rPr lang="en-US" altLang="en-US" sz="1600"/>
              <a:t>x.items		# -&gt; [1]</a:t>
            </a:r>
          </a:p>
        </p:txBody>
      </p:sp>
    </p:spTree>
    <p:extLst>
      <p:ext uri="{BB962C8B-B14F-4D97-AF65-F5344CB8AC3E}">
        <p14:creationId xmlns:p14="http://schemas.microsoft.com/office/powerpoint/2010/main" val="3048783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Subclassing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/>
              <a:t>class FancyStack(Stack):</a:t>
            </a:r>
          </a:p>
          <a:p>
            <a:pPr>
              <a:buFontTx/>
              <a:buNone/>
            </a:pPr>
            <a:r>
              <a:rPr lang="en-US" altLang="en-US" sz="1600"/>
              <a:t>    "stack with added ability to inspect inferior stack items"</a:t>
            </a:r>
          </a:p>
          <a:p>
            <a:pPr>
              <a:buFontTx/>
              <a:buNone/>
            </a:pPr>
            <a:endParaRPr lang="en-US" altLang="en-US" sz="1600"/>
          </a:p>
          <a:p>
            <a:pPr>
              <a:buFontTx/>
              <a:buNone/>
            </a:pPr>
            <a:r>
              <a:rPr lang="en-US" altLang="en-US" sz="1600"/>
              <a:t>    def peek(self, n):</a:t>
            </a:r>
          </a:p>
          <a:p>
            <a:pPr>
              <a:buFontTx/>
              <a:buNone/>
            </a:pPr>
            <a:r>
              <a:rPr lang="en-US" altLang="en-US" sz="1600"/>
              <a:t>        "peek(0) returns top; peek(-1) returns item below that; etc."</a:t>
            </a:r>
          </a:p>
          <a:p>
            <a:pPr>
              <a:buFontTx/>
              <a:buNone/>
            </a:pPr>
            <a:r>
              <a:rPr lang="en-US" altLang="en-US" sz="1600"/>
              <a:t>        size = len(self.items)</a:t>
            </a:r>
          </a:p>
          <a:p>
            <a:pPr>
              <a:buFontTx/>
              <a:buNone/>
            </a:pPr>
            <a:r>
              <a:rPr lang="en-US" altLang="en-US" sz="1600"/>
              <a:t>        assert 0 &lt;= n &lt; size			# test precondition</a:t>
            </a:r>
          </a:p>
          <a:p>
            <a:pPr>
              <a:buFontTx/>
              <a:buNone/>
            </a:pPr>
            <a:r>
              <a:rPr lang="en-US" altLang="en-US" sz="1600"/>
              <a:t>        return self.items[size-1-n]</a:t>
            </a:r>
          </a:p>
        </p:txBody>
      </p:sp>
    </p:spTree>
    <p:extLst>
      <p:ext uri="{BB962C8B-B14F-4D97-AF65-F5344CB8AC3E}">
        <p14:creationId xmlns:p14="http://schemas.microsoft.com/office/powerpoint/2010/main" val="2410508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Subclassing (2)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/>
              <a:t>class LimitedStack(FancyStack):</a:t>
            </a:r>
          </a:p>
          <a:p>
            <a:pPr>
              <a:buFontTx/>
              <a:buNone/>
            </a:pPr>
            <a:r>
              <a:rPr lang="en-US" altLang="en-US" sz="1600"/>
              <a:t>    "fancy stack with limit on stack size"</a:t>
            </a:r>
          </a:p>
          <a:p>
            <a:pPr>
              <a:buFontTx/>
              <a:buNone/>
            </a:pPr>
            <a:endParaRPr lang="en-US" altLang="en-US" sz="1600"/>
          </a:p>
          <a:p>
            <a:pPr>
              <a:buFontTx/>
              <a:buNone/>
            </a:pPr>
            <a:r>
              <a:rPr lang="en-US" altLang="en-US" sz="1600"/>
              <a:t>    def __init__(self, limit):</a:t>
            </a:r>
          </a:p>
          <a:p>
            <a:pPr>
              <a:buFontTx/>
              <a:buNone/>
            </a:pPr>
            <a:r>
              <a:rPr lang="en-US" altLang="en-US" sz="1600"/>
              <a:t>        self.limit = limit</a:t>
            </a:r>
          </a:p>
          <a:p>
            <a:pPr>
              <a:buFontTx/>
              <a:buNone/>
            </a:pPr>
            <a:r>
              <a:rPr lang="en-US" altLang="en-US" sz="1600"/>
              <a:t>        FancyStack.__init__(self)		# base class constructor</a:t>
            </a:r>
          </a:p>
          <a:p>
            <a:pPr>
              <a:buFontTx/>
              <a:buNone/>
            </a:pPr>
            <a:endParaRPr lang="en-US" altLang="en-US" sz="1600"/>
          </a:p>
          <a:p>
            <a:pPr>
              <a:buFontTx/>
              <a:buNone/>
            </a:pPr>
            <a:r>
              <a:rPr lang="en-US" altLang="en-US" sz="1600"/>
              <a:t>    def push(self, x):</a:t>
            </a:r>
          </a:p>
          <a:p>
            <a:pPr>
              <a:buFontTx/>
              <a:buNone/>
            </a:pPr>
            <a:r>
              <a:rPr lang="en-US" altLang="en-US" sz="1600"/>
              <a:t>        assert len(self.items) &lt; self.limit</a:t>
            </a:r>
          </a:p>
          <a:p>
            <a:pPr>
              <a:buFontTx/>
              <a:buNone/>
            </a:pPr>
            <a:r>
              <a:rPr lang="en-US" altLang="en-US" sz="1600"/>
              <a:t>        FancyStack.push(self, x)		# "super" method call</a:t>
            </a:r>
          </a:p>
        </p:txBody>
      </p:sp>
    </p:spTree>
    <p:extLst>
      <p:ext uri="{BB962C8B-B14F-4D97-AF65-F5344CB8AC3E}">
        <p14:creationId xmlns:p14="http://schemas.microsoft.com/office/powerpoint/2010/main" val="1639684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Class / Instance Variables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/>
              <a:t>class Connection:</a:t>
            </a:r>
          </a:p>
          <a:p>
            <a:pPr>
              <a:buFontTx/>
              <a:buNone/>
            </a:pPr>
            <a:r>
              <a:rPr lang="en-US" altLang="en-US" sz="1800" i="1"/>
              <a:t>    verbose = 0				# class variable</a:t>
            </a:r>
          </a:p>
          <a:p>
            <a:pPr>
              <a:buFontTx/>
              <a:buNone/>
            </a:pPr>
            <a:r>
              <a:rPr lang="en-US" altLang="en-US" sz="1800"/>
              <a:t>    def __init__(self, host):</a:t>
            </a:r>
          </a:p>
          <a:p>
            <a:pPr>
              <a:buFontTx/>
              <a:buNone/>
            </a:pPr>
            <a:r>
              <a:rPr lang="en-US" altLang="en-US" sz="1800"/>
              <a:t>        self.host = host			# instance variable</a:t>
            </a:r>
          </a:p>
          <a:p>
            <a:pPr>
              <a:buFontTx/>
              <a:buNone/>
            </a:pPr>
            <a:r>
              <a:rPr lang="en-US" altLang="en-US" sz="1800"/>
              <a:t>    def debug(self, v):</a:t>
            </a:r>
          </a:p>
          <a:p>
            <a:pPr>
              <a:buFontTx/>
              <a:buNone/>
            </a:pPr>
            <a:r>
              <a:rPr lang="en-US" altLang="en-US" sz="1800" i="1"/>
              <a:t>        self.verbose = v			# make instance variable!</a:t>
            </a:r>
          </a:p>
          <a:p>
            <a:pPr>
              <a:buFontTx/>
              <a:buNone/>
            </a:pPr>
            <a:r>
              <a:rPr lang="en-US" altLang="en-US" sz="1800"/>
              <a:t>    def connect(self):</a:t>
            </a:r>
          </a:p>
          <a:p>
            <a:pPr>
              <a:buFontTx/>
              <a:buNone/>
            </a:pPr>
            <a:r>
              <a:rPr lang="en-US" altLang="en-US" sz="1800"/>
              <a:t>        if </a:t>
            </a:r>
            <a:r>
              <a:rPr lang="en-US" altLang="en-US" sz="1800" i="1"/>
              <a:t>self.verbose</a:t>
            </a:r>
            <a:r>
              <a:rPr lang="en-US" altLang="en-US" sz="1800"/>
              <a:t>:			</a:t>
            </a:r>
            <a:r>
              <a:rPr lang="en-US" altLang="en-US" sz="1800" i="1"/>
              <a:t># class or instance variable?</a:t>
            </a:r>
          </a:p>
          <a:p>
            <a:pPr>
              <a:buFontTx/>
              <a:buNone/>
            </a:pPr>
            <a:r>
              <a:rPr lang="en-US" altLang="en-US" sz="1800"/>
              <a:t>            print "connecting to", self.host</a:t>
            </a:r>
          </a:p>
        </p:txBody>
      </p:sp>
    </p:spTree>
    <p:extLst>
      <p:ext uri="{BB962C8B-B14F-4D97-AF65-F5344CB8AC3E}">
        <p14:creationId xmlns:p14="http://schemas.microsoft.com/office/powerpoint/2010/main" val="2092536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Instance Variable Rules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 use via instance (self.x), search order:</a:t>
            </a:r>
          </a:p>
          <a:p>
            <a:pPr lvl="1"/>
            <a:r>
              <a:rPr lang="en-US" altLang="en-US"/>
              <a:t>(1) instance, (2) class, (3) base classes</a:t>
            </a:r>
          </a:p>
          <a:p>
            <a:pPr lvl="1"/>
            <a:r>
              <a:rPr lang="en-US" altLang="en-US"/>
              <a:t>this also works for method lookup</a:t>
            </a:r>
          </a:p>
          <a:p>
            <a:r>
              <a:rPr lang="en-US" altLang="en-US"/>
              <a:t>On assignment via instance (self.x = ...):</a:t>
            </a:r>
          </a:p>
          <a:p>
            <a:pPr lvl="1"/>
            <a:r>
              <a:rPr lang="en-US" altLang="en-US"/>
              <a:t>always makes an instance variable</a:t>
            </a:r>
          </a:p>
          <a:p>
            <a:r>
              <a:rPr lang="en-US" altLang="en-US"/>
              <a:t>Class variables "default" for instance variables</a:t>
            </a:r>
          </a:p>
          <a:p>
            <a:r>
              <a:rPr lang="en-US" altLang="en-US"/>
              <a:t>But...!</a:t>
            </a:r>
          </a:p>
          <a:p>
            <a:pPr lvl="1"/>
            <a:r>
              <a:rPr lang="en-US" altLang="en-US"/>
              <a:t>mutable </a:t>
            </a:r>
            <a:r>
              <a:rPr lang="en-US" altLang="en-US" i="1"/>
              <a:t>class</a:t>
            </a:r>
            <a:r>
              <a:rPr lang="en-US" altLang="en-US"/>
              <a:t> variable: one copy </a:t>
            </a:r>
            <a:r>
              <a:rPr lang="en-US" altLang="en-US" i="1"/>
              <a:t>shared</a:t>
            </a:r>
            <a:r>
              <a:rPr lang="en-US" altLang="en-US"/>
              <a:t> by all</a:t>
            </a:r>
          </a:p>
          <a:p>
            <a:pPr lvl="1"/>
            <a:r>
              <a:rPr lang="en-US" altLang="en-US"/>
              <a:t>mutable </a:t>
            </a:r>
            <a:r>
              <a:rPr lang="en-US" altLang="en-US" i="1"/>
              <a:t>instance</a:t>
            </a:r>
            <a:r>
              <a:rPr lang="en-US" altLang="en-US"/>
              <a:t> variable: each instance its own</a:t>
            </a:r>
          </a:p>
        </p:txBody>
      </p:sp>
    </p:spTree>
    <p:extLst>
      <p:ext uri="{BB962C8B-B14F-4D97-AF65-F5344CB8AC3E}">
        <p14:creationId xmlns:p14="http://schemas.microsoft.com/office/powerpoint/2010/main" val="318325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  <a:cs typeface="+mj-cs"/>
              </a:rPr>
              <a:t>Example on Making a Class from Scratch: </a:t>
            </a:r>
            <a:r>
              <a:rPr lang="en-US" altLang="en-US" dirty="0" err="1" smtClean="0">
                <a:ea typeface="+mj-ea"/>
                <a:cs typeface="+mj-cs"/>
              </a:rPr>
              <a:t>SlideShow</a:t>
            </a:r>
            <a:endParaRPr lang="en-US" altLang="en-US" dirty="0">
              <a:ea typeface="+mj-ea"/>
              <a:cs typeface="+mj-cs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Let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build a program to show a slide show.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It shows a picture.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Then plays a corresponding sound.</a:t>
            </a:r>
          </a:p>
          <a:p>
            <a:pPr lvl="2" eaLnBrk="1" hangingPunct="1"/>
            <a:r>
              <a:rPr lang="en-US" altLang="en-US" smtClean="0">
                <a:ea typeface="ＭＳ Ｐゴシック" panose="020B0600070205080204" pitchFamily="34" charset="-128"/>
              </a:rPr>
              <a:t>We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ll use the introduced-but-never-used blockingPlay() to make the execution wait until the sound is done.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834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Slideshow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def </a:t>
            </a:r>
            <a:r>
              <a:rPr lang="en-US" dirty="0" err="1" smtClean="0">
                <a:ea typeface="+mn-ea"/>
                <a:cs typeface="+mn-cs"/>
              </a:rPr>
              <a:t>playslideshow</a:t>
            </a:r>
            <a:r>
              <a:rPr lang="en-US" dirty="0" smtClean="0">
                <a:ea typeface="+mn-ea"/>
                <a:cs typeface="+mn-cs"/>
              </a:rPr>
              <a:t>():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makePicture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("barbara.jpg"))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makeSound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show(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blockingPlay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makePicture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("beach.jpg"))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makeSound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("bassoon-e4.wav"))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show(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blockingPlay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makePicture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("santa.jpg"))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makeSound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("bassoon-g4.wav"))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show(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blockingPlay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makePicture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("jungle2.jpg"))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makeSound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show(</a:t>
            </a:r>
            <a:r>
              <a:rPr lang="en-US" dirty="0" err="1" smtClean="0">
                <a:ea typeface="+mn-ea"/>
                <a:cs typeface="+mn-cs"/>
              </a:rPr>
              <a:t>pic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</a:t>
            </a:r>
            <a:r>
              <a:rPr lang="en-US" dirty="0" err="1" smtClean="0">
                <a:ea typeface="+mn-ea"/>
                <a:cs typeface="+mn-cs"/>
              </a:rPr>
              <a:t>blockingPlay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snd</a:t>
            </a:r>
            <a:r>
              <a:rPr lang="en-US" dirty="0" smtClean="0">
                <a:ea typeface="+mn-ea"/>
                <a:cs typeface="+mn-cs"/>
              </a:rPr>
              <a:t>)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40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Class variable: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variable that is shared by all instances of a class. Class variables are defined within a class but outside any of the class's methods. Class variables are not used as frequently as instance variables are.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3013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wrong with this?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From Procedural Abstraction: 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We have duplicated code. 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We should get rid of it.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From Object-Oriented Programming: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We have an object: A slide.</a:t>
            </a:r>
          </a:p>
        </p:txBody>
      </p:sp>
    </p:spTree>
    <p:extLst>
      <p:ext uri="{BB962C8B-B14F-4D97-AF65-F5344CB8AC3E}">
        <p14:creationId xmlns:p14="http://schemas.microsoft.com/office/powerpoint/2010/main" val="3459375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Slide Object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does a slide know?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It has a picture.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It has a sound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can a slide do?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Show itself.</a:t>
            </a:r>
          </a:p>
          <a:p>
            <a:pPr lvl="2" eaLnBrk="1" hangingPunct="1"/>
            <a:r>
              <a:rPr lang="en-US" altLang="en-US" smtClean="0">
                <a:ea typeface="ＭＳ Ｐゴシック" panose="020B0600070205080204" pitchFamily="34" charset="-128"/>
              </a:rPr>
              <a:t>Show its picture.</a:t>
            </a:r>
          </a:p>
          <a:p>
            <a:pPr lvl="2" eaLnBrk="1" hangingPunct="1"/>
            <a:r>
              <a:rPr lang="en-US" altLang="en-US" smtClean="0">
                <a:ea typeface="ＭＳ Ｐゴシック" panose="020B0600070205080204" pitchFamily="34" charset="-128"/>
              </a:rPr>
              <a:t>(Blocking) Play its sound.</a:t>
            </a:r>
          </a:p>
        </p:txBody>
      </p:sp>
    </p:spTree>
    <p:extLst>
      <p:ext uri="{BB962C8B-B14F-4D97-AF65-F5344CB8AC3E}">
        <p14:creationId xmlns:p14="http://schemas.microsoft.com/office/powerpoint/2010/main" val="3559038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need to define a slide class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Easy enough: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American Typewriter" pitchFamily="1" charset="0"/>
                <a:ea typeface="ＭＳ Ｐゴシック" panose="020B0600070205080204" pitchFamily="34" charset="-128"/>
              </a:rPr>
              <a:t>class slide: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That wasn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t so hard was it?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comes next?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Some method for creating new slides.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Some method for playing slides.</a:t>
            </a:r>
          </a:p>
        </p:txBody>
      </p:sp>
    </p:spTree>
    <p:extLst>
      <p:ext uri="{BB962C8B-B14F-4D97-AF65-F5344CB8AC3E}">
        <p14:creationId xmlns:p14="http://schemas.microsoft.com/office/powerpoint/2010/main" val="1668443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Creating new instances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are going to create new instances by calling the class name as if it were a function.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That will automatically create a new instance of the class.</a:t>
            </a:r>
          </a:p>
        </p:txBody>
      </p:sp>
    </p:spTree>
    <p:extLst>
      <p:ext uri="{BB962C8B-B14F-4D97-AF65-F5344CB8AC3E}">
        <p14:creationId xmlns:p14="http://schemas.microsoft.com/office/powerpoint/2010/main" val="432467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Creating a slide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35164"/>
            <a:ext cx="6553200" cy="24844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000" dirty="0"/>
              <a:t>&gt;&gt;&gt; slide1=slide()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000" dirty="0"/>
              <a:t>&gt;&gt;&gt; slide1.picture = </a:t>
            </a:r>
            <a:r>
              <a:rPr lang="en-US" sz="2000" dirty="0" err="1"/>
              <a:t>makePicture</a:t>
            </a:r>
            <a:r>
              <a:rPr lang="en-US" sz="2000" dirty="0"/>
              <a:t>(</a:t>
            </a:r>
            <a:r>
              <a:rPr lang="en-US" sz="2000" dirty="0" err="1"/>
              <a:t>getMediaPath</a:t>
            </a:r>
            <a:r>
              <a:rPr lang="en-US" sz="2000" dirty="0"/>
              <a:t>("barbara.jpg"))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000" dirty="0"/>
              <a:t>&gt;&gt;&gt; slide1.sound = </a:t>
            </a:r>
            <a:r>
              <a:rPr lang="en-US" sz="2000" dirty="0" err="1"/>
              <a:t>makeSound</a:t>
            </a:r>
            <a:r>
              <a:rPr lang="en-US" sz="2000" dirty="0"/>
              <a:t>(</a:t>
            </a:r>
            <a:r>
              <a:rPr lang="en-US" sz="2000" dirty="0" err="1"/>
              <a:t>getMediaPath</a:t>
            </a:r>
            <a:r>
              <a:rPr lang="en-US" sz="2000" dirty="0"/>
              <a:t>("bassoon-c4.wav"))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524001"/>
            <a:ext cx="37338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nstantia" panose="02030602050306030303" pitchFamily="18" charset="0"/>
              </a:rPr>
              <a:t>Let</a:t>
            </a:r>
            <a:r>
              <a:rPr lang="ja-JP" altLang="en-US" sz="1800">
                <a:latin typeface="Constantia" panose="02030602050306030303" pitchFamily="18" charset="0"/>
              </a:rPr>
              <a:t>’</a:t>
            </a:r>
            <a:r>
              <a:rPr lang="en-US" altLang="ja-JP" sz="1800">
                <a:latin typeface="Constantia" panose="02030602050306030303" pitchFamily="18" charset="0"/>
              </a:rPr>
              <a:t>s create a slide and give it a picture and sound instance variables.</a:t>
            </a:r>
            <a:endParaRPr lang="en-US" altLang="en-US" sz="180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01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Defining a show() method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To show a slide, we want to show() the picture and blockingPlay() the sound.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define the function as part of the class block.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So this is a def that gets indented.</a:t>
            </a:r>
          </a:p>
        </p:txBody>
      </p:sp>
    </p:spTree>
    <p:extLst>
      <p:ext uri="{BB962C8B-B14F-4D97-AF65-F5344CB8AC3E}">
        <p14:creationId xmlns:p14="http://schemas.microsoft.com/office/powerpoint/2010/main" val="601792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Defining the method show()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35164"/>
            <a:ext cx="3581400" cy="355123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Why self?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When we say object.method(),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Python finds the method in the object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class,</a:t>
            </a:r>
            <a:br>
              <a:rPr lang="en-US" altLang="ja-JP" sz="2200">
                <a:ea typeface="ＭＳ Ｐゴシック" panose="020B0600070205080204" pitchFamily="34" charset="-128"/>
              </a:rPr>
            </a:br>
            <a:r>
              <a:rPr lang="en-US" altLang="ja-JP" sz="2200">
                <a:ea typeface="ＭＳ Ｐゴシック" panose="020B0600070205080204" pitchFamily="34" charset="-128"/>
              </a:rPr>
              <a:t>then calls it with the object as an input.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Python style is to call that self.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It</a:t>
            </a:r>
            <a:r>
              <a:rPr lang="ja-JP" altLang="en-US" sz="1900">
                <a:ea typeface="ＭＳ Ｐゴシック" panose="020B0600070205080204" pitchFamily="34" charset="-128"/>
              </a:rPr>
              <a:t>’</a:t>
            </a:r>
            <a:r>
              <a:rPr lang="en-US" altLang="ja-JP" sz="1900">
                <a:ea typeface="ＭＳ Ｐゴシック" panose="020B0600070205080204" pitchFamily="34" charset="-128"/>
              </a:rPr>
              <a:t>s the object itself.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981200"/>
            <a:ext cx="4495800" cy="1938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class slide:</a:t>
            </a:r>
          </a:p>
          <a:p>
            <a:pPr>
              <a:defRPr/>
            </a:pPr>
            <a:r>
              <a:rPr lang="en-US" sz="2400" dirty="0"/>
              <a:t>  def show(self):</a:t>
            </a:r>
          </a:p>
          <a:p>
            <a:pPr>
              <a:defRPr/>
            </a:pPr>
            <a:r>
              <a:rPr lang="en-US" sz="2400" dirty="0"/>
              <a:t>      show(</a:t>
            </a:r>
            <a:r>
              <a:rPr lang="en-US" sz="2400" dirty="0" err="1"/>
              <a:t>self.picture</a:t>
            </a:r>
            <a:r>
              <a:rPr lang="en-US" sz="2400" dirty="0"/>
              <a:t>)</a:t>
            </a:r>
          </a:p>
          <a:p>
            <a:pPr>
              <a:defRPr/>
            </a:pPr>
            <a:r>
              <a:rPr lang="en-US" sz="2400" dirty="0"/>
              <a:t>      </a:t>
            </a:r>
            <a:r>
              <a:rPr lang="en-US" sz="2400" dirty="0" err="1"/>
              <a:t>blockingPlay</a:t>
            </a:r>
            <a:r>
              <a:rPr lang="en-US" sz="2400" dirty="0"/>
              <a:t>(</a:t>
            </a:r>
            <a:r>
              <a:rPr lang="en-US" sz="2400" dirty="0" err="1"/>
              <a:t>self.sound</a:t>
            </a:r>
            <a:r>
              <a:rPr lang="en-US" sz="2400" dirty="0"/>
              <a:t>)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6775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Now we can show our slide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&gt;&gt;&gt; slide1.show()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execute the method using the same dot notation we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ve seen previously.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Does just what you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d expect it to do.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Shows the picture.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Plays the sound.</a:t>
            </a:r>
          </a:p>
        </p:txBody>
      </p:sp>
    </p:spTree>
    <p:extLst>
      <p:ext uri="{BB962C8B-B14F-4D97-AF65-F5344CB8AC3E}">
        <p14:creationId xmlns:p14="http://schemas.microsoft.com/office/powerpoint/2010/main" val="2213498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Making it simpler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Can we get rid of those picture and sound assignments?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if we could call slide as if it were a real function, with inputs?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Then we could pass in the picture and sound filenames as inputs.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can do this, by defining what Java calls a constructor.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 method that builds your object for you.</a:t>
            </a:r>
          </a:p>
        </p:txBody>
      </p:sp>
    </p:spTree>
    <p:extLst>
      <p:ext uri="{BB962C8B-B14F-4D97-AF65-F5344CB8AC3E}">
        <p14:creationId xmlns:p14="http://schemas.microsoft.com/office/powerpoint/2010/main" val="220383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Making instances more flexibly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To create new instances with inputs, we must define a function named __init__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That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underscore-underscore-i-n-i-t-underscore-underscore.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It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the predefined name for a method that initializes new objects.</a:t>
            </a:r>
            <a:br>
              <a:rPr lang="en-US" altLang="ja-JP" smtClean="0">
                <a:ea typeface="ＭＳ Ｐゴシック" panose="020B0600070205080204" pitchFamily="34" charset="-128"/>
              </a:rPr>
            </a:br>
            <a:endParaRPr lang="en-US" altLang="ja-JP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Our __init__ function will take three inputs: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self, because all methods take that.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And a picture and sound filename.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We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ll create the pictures and sounds in the method.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054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Data member: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class variable or instance variable that holds data associated with a class and its objects.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5015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Our whole slide class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class slide: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def __init__(self, </a:t>
            </a:r>
            <a:r>
              <a:rPr lang="en-US" dirty="0" err="1" smtClean="0">
                <a:ea typeface="+mn-ea"/>
                <a:cs typeface="+mn-cs"/>
              </a:rPr>
              <a:t>pictureFile,soundFile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</a:t>
            </a:r>
            <a:r>
              <a:rPr lang="en-US" dirty="0" err="1" smtClean="0">
                <a:ea typeface="+mn-ea"/>
                <a:cs typeface="+mn-cs"/>
              </a:rPr>
              <a:t>self.picture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makePicture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pictureFile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</a:t>
            </a:r>
            <a:r>
              <a:rPr lang="en-US" dirty="0" err="1" smtClean="0">
                <a:ea typeface="+mn-ea"/>
                <a:cs typeface="+mn-cs"/>
              </a:rPr>
              <a:t>self.sound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makeSound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soundFile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def show(self):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show(</a:t>
            </a:r>
            <a:r>
              <a:rPr lang="en-US" dirty="0" err="1" smtClean="0">
                <a:ea typeface="+mn-ea"/>
                <a:cs typeface="+mn-cs"/>
              </a:rPr>
              <a:t>self.picture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  </a:t>
            </a:r>
            <a:r>
              <a:rPr lang="en-US" dirty="0" err="1" smtClean="0">
                <a:ea typeface="+mn-ea"/>
                <a:cs typeface="+mn-cs"/>
              </a:rPr>
              <a:t>blockingPlay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self.sound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543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playslideshow()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def </a:t>
            </a:r>
            <a:r>
              <a:rPr lang="en-US" dirty="0" err="1" smtClean="0">
                <a:ea typeface="+mn-ea"/>
                <a:cs typeface="+mn-cs"/>
              </a:rPr>
              <a:t>playslideshow</a:t>
            </a:r>
            <a:r>
              <a:rPr lang="en-US" dirty="0" smtClean="0">
                <a:ea typeface="+mn-ea"/>
                <a:cs typeface="+mn-cs"/>
              </a:rPr>
              <a:t>():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slide1 = slide(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("barbara.jpg"), 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slide2 = slide(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("beach.jpg"),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("bassoon-e4.wav"))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slide3 = slide(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("santa.jpg"),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("bassoon-g4.wav"))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slide4 = slide(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("jungle2.jpg"),</a:t>
            </a:r>
            <a:r>
              <a:rPr lang="en-US" dirty="0" err="1" smtClean="0">
                <a:ea typeface="+mn-ea"/>
                <a:cs typeface="+mn-cs"/>
              </a:rPr>
              <a:t>getMediaPath</a:t>
            </a:r>
            <a:r>
              <a:rPr lang="en-US" dirty="0" smtClean="0">
                <a:ea typeface="+mn-ea"/>
                <a:cs typeface="+mn-cs"/>
              </a:rPr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slide1.show()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slide2.show()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slide3.show()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 slide4.show()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0246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Using map with slides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35164"/>
            <a:ext cx="7696200" cy="248443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Slides are now just objects, like any other kind of object in Python.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They can be in lists, for example.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Which means that we can use map.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We need a function: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800600"/>
            <a:ext cx="3657600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def </a:t>
            </a:r>
            <a:r>
              <a:rPr lang="en-US" sz="2400" dirty="0" err="1"/>
              <a:t>showSlide</a:t>
            </a:r>
            <a:r>
              <a:rPr lang="en-US" sz="2400" dirty="0"/>
              <a:t>(</a:t>
            </a:r>
            <a:r>
              <a:rPr lang="en-US" sz="2400" dirty="0" err="1"/>
              <a:t>aslide</a:t>
            </a:r>
            <a:r>
              <a:rPr lang="en-US" sz="2400" dirty="0"/>
              <a:t>):</a:t>
            </a:r>
          </a:p>
          <a:p>
            <a:pPr>
              <a:defRPr/>
            </a:pPr>
            <a:r>
              <a:rPr lang="en-US" sz="2400" dirty="0"/>
              <a:t>  </a:t>
            </a:r>
            <a:r>
              <a:rPr lang="en-US" sz="2400" dirty="0" err="1"/>
              <a:t>aslide.show</a:t>
            </a:r>
            <a:r>
              <a:rPr lang="en-US" sz="2400" dirty="0"/>
              <a:t>()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17238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PlaySlideShow with Map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35164"/>
            <a:ext cx="8229600" cy="26368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def </a:t>
            </a:r>
            <a:r>
              <a:rPr lang="en-US" sz="1800" dirty="0" err="1"/>
              <a:t>playslideshow</a:t>
            </a:r>
            <a:r>
              <a:rPr lang="en-US" sz="1800" dirty="0"/>
              <a:t>():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    slide1 = slide(</a:t>
            </a:r>
            <a:r>
              <a:rPr lang="en-US" sz="1800" dirty="0" err="1"/>
              <a:t>getMediaPath</a:t>
            </a:r>
            <a:r>
              <a:rPr lang="en-US" sz="1800" dirty="0"/>
              <a:t>("barbara.jpg"), </a:t>
            </a:r>
            <a:r>
              <a:rPr lang="en-US" sz="1800" dirty="0" err="1"/>
              <a:t>getMediaPath</a:t>
            </a:r>
            <a:r>
              <a:rPr lang="en-US" sz="1800" dirty="0"/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    slide2 = slide(</a:t>
            </a:r>
            <a:r>
              <a:rPr lang="en-US" sz="1800" dirty="0" err="1"/>
              <a:t>getMediaPath</a:t>
            </a:r>
            <a:r>
              <a:rPr lang="en-US" sz="1800" dirty="0"/>
              <a:t>("beach.jpg"),</a:t>
            </a:r>
            <a:r>
              <a:rPr lang="en-US" sz="1800" dirty="0" err="1"/>
              <a:t>getMediaPath</a:t>
            </a:r>
            <a:r>
              <a:rPr lang="en-US" sz="1800" dirty="0"/>
              <a:t>("bassoon-e4.wav"))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    slide3 = slide(</a:t>
            </a:r>
            <a:r>
              <a:rPr lang="en-US" sz="1800" dirty="0" err="1"/>
              <a:t>getMediaPath</a:t>
            </a:r>
            <a:r>
              <a:rPr lang="en-US" sz="1800" dirty="0"/>
              <a:t>("santa.jpg"),</a:t>
            </a:r>
            <a:r>
              <a:rPr lang="en-US" sz="1800" dirty="0" err="1"/>
              <a:t>getMediaPath</a:t>
            </a:r>
            <a:r>
              <a:rPr lang="en-US" sz="1800" dirty="0"/>
              <a:t>("bassoon-g4.wav"))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    slide4 = slide(</a:t>
            </a:r>
            <a:r>
              <a:rPr lang="en-US" sz="1800" dirty="0" err="1"/>
              <a:t>getMediaPath</a:t>
            </a:r>
            <a:r>
              <a:rPr lang="en-US" sz="1800" dirty="0"/>
              <a:t>("jungle2.jpg"),</a:t>
            </a:r>
            <a:r>
              <a:rPr lang="en-US" sz="1800" dirty="0" err="1"/>
              <a:t>getMediaPath</a:t>
            </a:r>
            <a:r>
              <a:rPr lang="en-US" sz="1800" dirty="0"/>
              <a:t>("bassoon-c4.wav"))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800" dirty="0"/>
              <a:t>    map(</a:t>
            </a:r>
            <a:r>
              <a:rPr lang="en-US" sz="1800" dirty="0" err="1"/>
              <a:t>showSlide</a:t>
            </a:r>
            <a:r>
              <a:rPr lang="en-US" sz="1800" dirty="0"/>
              <a:t>,[slide1,slide2,slide3,slide4])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02064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But not very “object-oriented”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This version of the slide object is not very object oriented.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We set the picture and sound by directly touching the instance variables.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Adele Goldberg, who helped invent the first programming language Smalltalk, said that a key rule of object-oriented programming is, “Ask, don’t touch.”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How do we let user’s “ask” to access instance variables?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By creating methods for getting (“getters”) and setting (“setters”) instance variables.</a:t>
            </a:r>
          </a:p>
        </p:txBody>
      </p:sp>
    </p:spTree>
    <p:extLst>
      <p:ext uri="{BB962C8B-B14F-4D97-AF65-F5344CB8AC3E}">
        <p14:creationId xmlns:p14="http://schemas.microsoft.com/office/powerpoint/2010/main" val="1518322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1981200" y="1905000"/>
            <a:ext cx="2438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Class with getters and setters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4800600" y="533400"/>
            <a:ext cx="5410200" cy="6096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1800" dirty="0"/>
              <a:t>class slide:</a:t>
            </a:r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__</a:t>
            </a:r>
            <a:r>
              <a:rPr lang="en-US" sz="1800" dirty="0" err="1"/>
              <a:t>init</a:t>
            </a:r>
            <a:r>
              <a:rPr lang="en-US" sz="1800" dirty="0"/>
              <a:t>__(self, </a:t>
            </a:r>
            <a:r>
              <a:rPr lang="en-US" sz="1800" dirty="0" err="1"/>
              <a:t>pictureFile,soundFile</a:t>
            </a:r>
            <a:r>
              <a:rPr lang="en-US" sz="1800" dirty="0"/>
              <a:t>):</a:t>
            </a:r>
          </a:p>
          <a:p>
            <a:pPr marL="0" indent="0"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self.setPicture</a:t>
            </a:r>
            <a:r>
              <a:rPr lang="en-US" sz="1800" dirty="0"/>
              <a:t>(</a:t>
            </a:r>
            <a:r>
              <a:rPr lang="en-US" sz="1800" dirty="0" err="1"/>
              <a:t>makePicture</a:t>
            </a:r>
            <a:r>
              <a:rPr lang="en-US" sz="1800" dirty="0"/>
              <a:t>(</a:t>
            </a:r>
            <a:r>
              <a:rPr lang="en-US" sz="1800" dirty="0" err="1"/>
              <a:t>pictureFile</a:t>
            </a:r>
            <a:r>
              <a:rPr lang="en-US" sz="1800" dirty="0"/>
              <a:t>))</a:t>
            </a:r>
          </a:p>
          <a:p>
            <a:pPr marL="0" indent="0"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self.setSound</a:t>
            </a:r>
            <a:r>
              <a:rPr lang="en-US" sz="1800" dirty="0"/>
              <a:t>(</a:t>
            </a:r>
            <a:r>
              <a:rPr lang="en-US" sz="1800" dirty="0" err="1"/>
              <a:t>makeSound</a:t>
            </a:r>
            <a:r>
              <a:rPr lang="en-US" sz="1800" dirty="0"/>
              <a:t>(</a:t>
            </a:r>
            <a:r>
              <a:rPr lang="en-US" sz="1800" dirty="0" err="1"/>
              <a:t>soundFile</a:t>
            </a:r>
            <a:r>
              <a:rPr lang="en-US" sz="1800" dirty="0"/>
              <a:t>))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getPicture</a:t>
            </a:r>
            <a:r>
              <a:rPr lang="en-US" sz="1800" dirty="0"/>
              <a:t>(self):</a:t>
            </a:r>
          </a:p>
          <a:p>
            <a:pPr marL="0" indent="0">
              <a:buNone/>
              <a:defRPr/>
            </a:pPr>
            <a:r>
              <a:rPr lang="en-US" sz="1800" dirty="0"/>
              <a:t>    return </a:t>
            </a:r>
            <a:r>
              <a:rPr lang="en-US" sz="1800" dirty="0" err="1"/>
              <a:t>self.picture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getSound</a:t>
            </a:r>
            <a:r>
              <a:rPr lang="en-US" sz="1800" dirty="0"/>
              <a:t>(self):</a:t>
            </a:r>
          </a:p>
          <a:p>
            <a:pPr marL="0" indent="0">
              <a:buNone/>
              <a:defRPr/>
            </a:pPr>
            <a:r>
              <a:rPr lang="en-US" sz="1800" dirty="0"/>
              <a:t>    return </a:t>
            </a:r>
            <a:r>
              <a:rPr lang="en-US" sz="1800" dirty="0" err="1"/>
              <a:t>self.sound</a:t>
            </a:r>
            <a:endParaRPr lang="en-US" sz="1800" dirty="0"/>
          </a:p>
          <a:p>
            <a:pPr marL="0" indent="0">
              <a:buNone/>
              <a:defRPr/>
            </a:pP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setPicture</a:t>
            </a:r>
            <a:r>
              <a:rPr lang="en-US" sz="1800" dirty="0"/>
              <a:t>(</a:t>
            </a:r>
            <a:r>
              <a:rPr lang="en-US" sz="1800" dirty="0" err="1"/>
              <a:t>self,newPicture</a:t>
            </a:r>
            <a:r>
              <a:rPr lang="en-US" sz="1800" dirty="0"/>
              <a:t>):</a:t>
            </a:r>
          </a:p>
          <a:p>
            <a:pPr marL="0" indent="0">
              <a:buNone/>
              <a:defRPr/>
            </a:pPr>
            <a:r>
              <a:rPr lang="en-US" sz="1800" dirty="0"/>
              <a:t>    </a:t>
            </a:r>
            <a:r>
              <a:rPr lang="en-US" sz="1800" dirty="0" err="1"/>
              <a:t>self.picture</a:t>
            </a:r>
            <a:r>
              <a:rPr lang="en-US" sz="1800" dirty="0"/>
              <a:t> = </a:t>
            </a:r>
            <a:r>
              <a:rPr lang="en-US" sz="1800" dirty="0" err="1"/>
              <a:t>newPicture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setSound</a:t>
            </a:r>
            <a:r>
              <a:rPr lang="en-US" sz="1800" dirty="0"/>
              <a:t>(</a:t>
            </a:r>
            <a:r>
              <a:rPr lang="en-US" sz="1800" dirty="0" err="1"/>
              <a:t>self,newSound</a:t>
            </a:r>
            <a:r>
              <a:rPr lang="en-US" sz="1800" dirty="0"/>
              <a:t>):</a:t>
            </a:r>
          </a:p>
          <a:p>
            <a:pPr marL="0" indent="0">
              <a:buNone/>
              <a:defRPr/>
            </a:pPr>
            <a:r>
              <a:rPr lang="en-US" sz="1800" dirty="0"/>
              <a:t>    </a:t>
            </a:r>
            <a:r>
              <a:rPr lang="en-US" sz="1800" dirty="0" err="1"/>
              <a:t>self.sound</a:t>
            </a:r>
            <a:r>
              <a:rPr lang="en-US" sz="1800" dirty="0"/>
              <a:t> = </a:t>
            </a:r>
            <a:r>
              <a:rPr lang="en-US" sz="1800" dirty="0" err="1"/>
              <a:t>newSound</a:t>
            </a:r>
            <a:endParaRPr lang="en-US" sz="1800" dirty="0"/>
          </a:p>
          <a:p>
            <a:pPr marL="0" indent="0">
              <a:buNone/>
              <a:defRPr/>
            </a:pP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def</a:t>
            </a:r>
            <a:r>
              <a:rPr lang="en-US" sz="1800" dirty="0"/>
              <a:t> show(self):</a:t>
            </a:r>
          </a:p>
          <a:p>
            <a:pPr marL="0" indent="0">
              <a:buNone/>
              <a:defRPr/>
            </a:pPr>
            <a:r>
              <a:rPr lang="en-US" sz="1800" dirty="0"/>
              <a:t>      show(</a:t>
            </a:r>
            <a:r>
              <a:rPr lang="en-US" sz="1800" dirty="0" err="1"/>
              <a:t>self.getPicture</a:t>
            </a:r>
            <a:r>
              <a:rPr lang="en-US" sz="1800" dirty="0"/>
              <a:t>())</a:t>
            </a:r>
          </a:p>
          <a:p>
            <a:pPr marL="0" indent="0"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blockingPlay</a:t>
            </a:r>
            <a:r>
              <a:rPr lang="en-US" sz="1800" dirty="0"/>
              <a:t>(</a:t>
            </a:r>
            <a:r>
              <a:rPr lang="en-US" sz="1800" dirty="0" err="1"/>
              <a:t>self.getSound</a:t>
            </a:r>
            <a:r>
              <a:rPr lang="en-US" sz="1800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42259342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Challenge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Write a version of this function where you also </a:t>
            </a:r>
            <a:r>
              <a:rPr lang="en-US" altLang="en-US" i="1" smtClean="0">
                <a:ea typeface="ＭＳ Ｐゴシック" panose="020B0600070205080204" pitchFamily="34" charset="-128"/>
              </a:rPr>
              <a:t>change</a:t>
            </a:r>
            <a:r>
              <a:rPr lang="en-US" altLang="en-US" smtClean="0">
                <a:ea typeface="ＭＳ Ｐゴシック" panose="020B0600070205080204" pitchFamily="34" charset="-128"/>
              </a:rPr>
              <a:t>  the sounds and pictures in the objects (using setters and getters), then replay the slide show.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3429000"/>
            <a:ext cx="8229600" cy="2636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charset="0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charset="0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 err="1">
                <a:ea typeface="+mn-ea"/>
                <a:cs typeface="+mn-cs"/>
              </a:rPr>
              <a:t>def</a:t>
            </a:r>
            <a:r>
              <a:rPr lang="en-US" sz="1800" dirty="0">
                <a:ea typeface="+mn-ea"/>
                <a:cs typeface="+mn-cs"/>
              </a:rPr>
              <a:t> </a:t>
            </a:r>
            <a:r>
              <a:rPr lang="en-US" sz="1800" dirty="0" err="1">
                <a:ea typeface="+mn-ea"/>
                <a:cs typeface="+mn-cs"/>
              </a:rPr>
              <a:t>playslideshow</a:t>
            </a:r>
            <a:r>
              <a:rPr lang="en-US" sz="1800" dirty="0">
                <a:ea typeface="+mn-ea"/>
                <a:cs typeface="+mn-cs"/>
              </a:rPr>
              <a:t>():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ea typeface="+mn-ea"/>
                <a:cs typeface="+mn-cs"/>
              </a:rPr>
              <a:t>    slide1 = slide(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</a:t>
            </a:r>
            <a:r>
              <a:rPr lang="en-US" sz="1800" dirty="0" err="1">
                <a:ea typeface="+mn-ea"/>
                <a:cs typeface="+mn-cs"/>
              </a:rPr>
              <a:t>barbara.jpg</a:t>
            </a:r>
            <a:r>
              <a:rPr lang="en-US" sz="1800" dirty="0">
                <a:ea typeface="+mn-ea"/>
                <a:cs typeface="+mn-cs"/>
              </a:rPr>
              <a:t>"), 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("bassoon-c4.wav"))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ea typeface="+mn-ea"/>
                <a:cs typeface="+mn-cs"/>
              </a:rPr>
              <a:t>    slide2 = slide(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</a:t>
            </a:r>
            <a:r>
              <a:rPr lang="en-US" sz="1800" dirty="0" err="1">
                <a:ea typeface="+mn-ea"/>
                <a:cs typeface="+mn-cs"/>
              </a:rPr>
              <a:t>beach.jpg</a:t>
            </a:r>
            <a:r>
              <a:rPr lang="en-US" sz="1800" dirty="0">
                <a:ea typeface="+mn-ea"/>
                <a:cs typeface="+mn-cs"/>
              </a:rPr>
              <a:t>"),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("bassoon-e4.wav"))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ea typeface="+mn-ea"/>
                <a:cs typeface="+mn-cs"/>
              </a:rPr>
              <a:t>    slide3 = slide(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</a:t>
            </a:r>
            <a:r>
              <a:rPr lang="en-US" sz="1800" dirty="0" err="1">
                <a:ea typeface="+mn-ea"/>
                <a:cs typeface="+mn-cs"/>
              </a:rPr>
              <a:t>santa.jpg</a:t>
            </a:r>
            <a:r>
              <a:rPr lang="en-US" sz="1800" dirty="0">
                <a:ea typeface="+mn-ea"/>
                <a:cs typeface="+mn-cs"/>
              </a:rPr>
              <a:t>"),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("bassoon-g4.wav"))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ea typeface="+mn-ea"/>
                <a:cs typeface="+mn-cs"/>
              </a:rPr>
              <a:t>    slide4 = slide(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("jungle2.jpg"),</a:t>
            </a:r>
            <a:r>
              <a:rPr lang="en-US" sz="1800" dirty="0" err="1">
                <a:ea typeface="+mn-ea"/>
                <a:cs typeface="+mn-cs"/>
              </a:rPr>
              <a:t>getMediaPath</a:t>
            </a:r>
            <a:r>
              <a:rPr lang="en-US" sz="1800" dirty="0">
                <a:ea typeface="+mn-ea"/>
                <a:cs typeface="+mn-cs"/>
              </a:rPr>
              <a:t>("bassoon-c4.wav"))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ea typeface="+mn-ea"/>
                <a:cs typeface="+mn-cs"/>
              </a:rPr>
              <a:t>    map(</a:t>
            </a:r>
            <a:r>
              <a:rPr lang="en-US" sz="1800" dirty="0" err="1">
                <a:ea typeface="+mn-ea"/>
                <a:cs typeface="+mn-cs"/>
              </a:rPr>
              <a:t>showSlide</a:t>
            </a:r>
            <a:r>
              <a:rPr lang="en-US" sz="1800" dirty="0">
                <a:ea typeface="+mn-ea"/>
                <a:cs typeface="+mn-cs"/>
              </a:rPr>
              <a:t>,[slide1,slide2,slide3,slide4])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7785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value of objects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ea typeface="+mn-ea"/>
                <a:cs typeface="+mn-cs"/>
              </a:rPr>
              <a:t>Is this program easier to write?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It certainly has less replication of code.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It does combine the data and behavior of slides in one place.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If we want to change how slides work, we change them in the definition of slides.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We call that encapsulation: Combining data and behavior related to that data.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Being able to use other objects with our objects is powerful.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Being able to make lists of objects, to be able to use objects (like picture and sound) in our objects.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mtClean="0">
                <a:ea typeface="+mn-ea"/>
              </a:rPr>
              <a:t>We call that aggregation: Combining objects, so that there are objects in other objects.</a:t>
            </a: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0337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https://www.tutorialspoint.com/python/python_classes_objects.htm</a:t>
            </a:r>
            <a:endParaRPr lang="en-US" dirty="0" smtClean="0"/>
          </a:p>
          <a:p>
            <a:r>
              <a:rPr lang="en-US" dirty="0" smtClean="0"/>
              <a:t>Class text</a:t>
            </a:r>
            <a:r>
              <a:rPr lang="en-US" smtClean="0"/>
              <a:t>: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6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Function overloading: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assignment of more than one behavior to a particular function. The operation performed varies by the types of objects or arguments involved.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63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Instance variable: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 variable that is defined inside a method and belongs only to the current instance of a class.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306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Inheritance: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transfer of the characteristics of a class to other classes that are derived from it.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163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Instance: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An individual object of a certain class. An object </a:t>
            </a:r>
            <a:r>
              <a:rPr lang="en-US" sz="3200" dirty="0" err="1" smtClean="0"/>
              <a:t>obj</a:t>
            </a:r>
            <a:r>
              <a:rPr lang="en-US" sz="3200" dirty="0" smtClean="0"/>
              <a:t> that belongs to a class Circle, for example, is an instance of the class Circle.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49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1210020"/>
          </a:xfrm>
        </p:spPr>
        <p:txBody>
          <a:bodyPr/>
          <a:lstStyle/>
          <a:p>
            <a:pPr algn="l"/>
            <a:r>
              <a:rPr lang="en-US" b="1" dirty="0" smtClean="0"/>
              <a:t>Instantiation: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25543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creation of an instance of a class.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959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1836</Words>
  <Application>Microsoft Office PowerPoint</Application>
  <PresentationFormat>Widescreen</PresentationFormat>
  <Paragraphs>296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ＭＳ Ｐゴシック</vt:lpstr>
      <vt:lpstr>American Typewriter</vt:lpstr>
      <vt:lpstr>Arial</vt:lpstr>
      <vt:lpstr>Calibri</vt:lpstr>
      <vt:lpstr>Calibri Light</vt:lpstr>
      <vt:lpstr>Constantia</vt:lpstr>
      <vt:lpstr>Wingdings 2</vt:lpstr>
      <vt:lpstr>Office Theme</vt:lpstr>
      <vt:lpstr>Overview of OOP Terminology </vt:lpstr>
      <vt:lpstr>Class:</vt:lpstr>
      <vt:lpstr>Class variable:</vt:lpstr>
      <vt:lpstr>Data member:</vt:lpstr>
      <vt:lpstr>Function overloading:</vt:lpstr>
      <vt:lpstr>Instance variable:</vt:lpstr>
      <vt:lpstr>Inheritance:</vt:lpstr>
      <vt:lpstr>Instance:</vt:lpstr>
      <vt:lpstr>Instantiation:</vt:lpstr>
      <vt:lpstr>Method :</vt:lpstr>
      <vt:lpstr>Object:</vt:lpstr>
      <vt:lpstr>Operator overloading:</vt:lpstr>
      <vt:lpstr>Classes</vt:lpstr>
      <vt:lpstr>Classes</vt:lpstr>
      <vt:lpstr>Defining an object</vt:lpstr>
      <vt:lpstr>Class Declaration</vt:lpstr>
      <vt:lpstr>Class Attributes</vt:lpstr>
      <vt:lpstr>Class Methods</vt:lpstr>
      <vt:lpstr>Class Instantiation &amp; Attribute Access</vt:lpstr>
      <vt:lpstr>Class Inheritance</vt:lpstr>
      <vt:lpstr>Python’s Way</vt:lpstr>
      <vt:lpstr>Example Class</vt:lpstr>
      <vt:lpstr>Using Classes</vt:lpstr>
      <vt:lpstr>Subclassing</vt:lpstr>
      <vt:lpstr>Subclassing (2)</vt:lpstr>
      <vt:lpstr>Class / Instance Variables</vt:lpstr>
      <vt:lpstr>Instance Variable Rules</vt:lpstr>
      <vt:lpstr>Example on Making a Class from Scratch: SlideShow</vt:lpstr>
      <vt:lpstr>Slideshow </vt:lpstr>
      <vt:lpstr>What’s wrong with this?</vt:lpstr>
      <vt:lpstr>The Slide Object</vt:lpstr>
      <vt:lpstr>We need to define a slide class</vt:lpstr>
      <vt:lpstr>Creating new instances</vt:lpstr>
      <vt:lpstr>Creating a slide</vt:lpstr>
      <vt:lpstr>Defining a show() method</vt:lpstr>
      <vt:lpstr>Defining the method show()</vt:lpstr>
      <vt:lpstr>Now we can show our slide</vt:lpstr>
      <vt:lpstr>Making it simpler</vt:lpstr>
      <vt:lpstr>Making instances more flexibly</vt:lpstr>
      <vt:lpstr>Our whole slide class</vt:lpstr>
      <vt:lpstr>The playslideshow()</vt:lpstr>
      <vt:lpstr>Using map with slides</vt:lpstr>
      <vt:lpstr>PlaySlideShow with Map</vt:lpstr>
      <vt:lpstr>But not very “object-oriented”</vt:lpstr>
      <vt:lpstr>Class with getters and setters</vt:lpstr>
      <vt:lpstr>Challenge</vt:lpstr>
      <vt:lpstr>The value of objects</vt:lpstr>
      <vt:lpstr>Useful link: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bsa23</dc:creator>
  <cp:lastModifiedBy>bsa23</cp:lastModifiedBy>
  <cp:revision>4</cp:revision>
  <dcterms:created xsi:type="dcterms:W3CDTF">2017-04-05T20:11:35Z</dcterms:created>
  <dcterms:modified xsi:type="dcterms:W3CDTF">2017-04-05T20:34:23Z</dcterms:modified>
</cp:coreProperties>
</file>