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292" r:id="rId2"/>
    <p:sldId id="294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258" r:id="rId14"/>
    <p:sldId id="279" r:id="rId15"/>
    <p:sldId id="257" r:id="rId16"/>
    <p:sldId id="286" r:id="rId17"/>
    <p:sldId id="287" r:id="rId18"/>
    <p:sldId id="288" r:id="rId19"/>
    <p:sldId id="289" r:id="rId20"/>
    <p:sldId id="290" r:id="rId21"/>
    <p:sldId id="291" r:id="rId22"/>
    <p:sldId id="280" r:id="rId23"/>
    <p:sldId id="281" r:id="rId24"/>
    <p:sldId id="282" r:id="rId25"/>
    <p:sldId id="283" r:id="rId26"/>
    <p:sldId id="284" r:id="rId27"/>
    <p:sldId id="285" r:id="rId28"/>
    <p:sldId id="259" r:id="rId29"/>
    <p:sldId id="260" r:id="rId30"/>
    <p:sldId id="261" r:id="rId31"/>
    <p:sldId id="262" r:id="rId32"/>
    <p:sldId id="263" r:id="rId33"/>
    <p:sldId id="264" r:id="rId34"/>
    <p:sldId id="265" r:id="rId35"/>
    <p:sldId id="266" r:id="rId36"/>
    <p:sldId id="267" r:id="rId37"/>
    <p:sldId id="268" r:id="rId38"/>
    <p:sldId id="269" r:id="rId39"/>
    <p:sldId id="270" r:id="rId40"/>
    <p:sldId id="271" r:id="rId41"/>
    <p:sldId id="272" r:id="rId42"/>
    <p:sldId id="273" r:id="rId43"/>
    <p:sldId id="274" r:id="rId44"/>
    <p:sldId id="275" r:id="rId45"/>
    <p:sldId id="276" r:id="rId46"/>
    <p:sldId id="277" r:id="rId47"/>
    <p:sldId id="278" r:id="rId48"/>
    <p:sldId id="305" r:id="rId4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3" autoAdjust="0"/>
    <p:restoredTop sz="94660"/>
  </p:normalViewPr>
  <p:slideViewPr>
    <p:cSldViewPr snapToGrid="0">
      <p:cViewPr varScale="1">
        <p:scale>
          <a:sx n="72" d="100"/>
          <a:sy n="72" d="100"/>
        </p:scale>
        <p:origin x="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221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EDFC50-CF83-4D5C-A23F-1D8BB87538EC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BD14B-D139-4BF8-80A7-B97F702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573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altLang="en-US" dirty="0" smtClean="0">
                <a:ea typeface="ＭＳ Ｐゴシック" panose="020B0600070205080204" pitchFamily="34" charset="-128"/>
              </a:rPr>
              <a:t>Thanks to John Sanders of Suffolk University for contributions to these slides!</a:t>
            </a:r>
          </a:p>
          <a:p>
            <a:pPr>
              <a:spcBef>
                <a:spcPct val="0"/>
              </a:spcBef>
            </a:pPr>
            <a:r>
              <a:rPr lang="en-US" altLang="en-US" dirty="0" smtClean="0">
                <a:ea typeface="ＭＳ Ｐゴシック" panose="020B0600070205080204" pitchFamily="34" charset="-128"/>
              </a:rPr>
              <a:t>https://www.google.com/url?sa=t&amp;rct=j&amp;q=&amp;esrc=s&amp;source=web&amp;cd=5&amp;cad=rja&amp;uact=8&amp;ved=0ahUKEwi0n5-9jI7TAhXi1IMKHV3iCLcQFggxMAQ&amp;url=http%3A%2F%2Fcoweb.cc.gatech.edu%2FmediaComp-teach%2Fuploads%2F55%2FCh16-ObjectOrientedProgramming-3e.ppt&amp;usg=AFQjCNHrK96V1E8L4m-gxpQURhOSEPrMEg&amp;sig2=XG3x5ecaNtAXfSZHp-5h6w&amp;bvm=bv.151426398,d.eWE</a:t>
            </a:r>
          </a:p>
          <a:p>
            <a:pPr>
              <a:spcBef>
                <a:spcPct val="0"/>
              </a:spcBef>
            </a:pPr>
            <a:r>
              <a:rPr lang="en-US" i="1" dirty="0" smtClean="0"/>
              <a:t>coweb.cc.gatech.edu/</a:t>
            </a:r>
            <a:r>
              <a:rPr lang="en-US" i="1" dirty="0" err="1" smtClean="0"/>
              <a:t>mediaComp</a:t>
            </a:r>
            <a:r>
              <a:rPr lang="en-US" i="1" dirty="0" smtClean="0"/>
              <a:t>-teach/.../Ch16-ObjectOrientedProgramming-3e.ppt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BD14B-D139-4BF8-80A7-B97F702D199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517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FCDF5-3E5C-446F-8A55-E82139B0115A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1FB00-92C6-4F89-9AB1-D5D4AE10E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254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FCDF5-3E5C-446F-8A55-E82139B0115A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1FB00-92C6-4F89-9AB1-D5D4AE10E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490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FCDF5-3E5C-446F-8A55-E82139B0115A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1FB00-92C6-4F89-9AB1-D5D4AE10E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031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FCDF5-3E5C-446F-8A55-E82139B0115A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1FB00-92C6-4F89-9AB1-D5D4AE10E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35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FCDF5-3E5C-446F-8A55-E82139B0115A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1FB00-92C6-4F89-9AB1-D5D4AE10E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041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FCDF5-3E5C-446F-8A55-E82139B0115A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1FB00-92C6-4F89-9AB1-D5D4AE10E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590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FCDF5-3E5C-446F-8A55-E82139B0115A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1FB00-92C6-4F89-9AB1-D5D4AE10E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73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FCDF5-3E5C-446F-8A55-E82139B0115A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1FB00-92C6-4F89-9AB1-D5D4AE10E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167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FCDF5-3E5C-446F-8A55-E82139B0115A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1FB00-92C6-4F89-9AB1-D5D4AE10E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083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FCDF5-3E5C-446F-8A55-E82139B0115A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1FB00-92C6-4F89-9AB1-D5D4AE10E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FCDF5-3E5C-446F-8A55-E82139B0115A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1FB00-92C6-4F89-9AB1-D5D4AE10E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9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FCDF5-3E5C-446F-8A55-E82139B0115A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1FB00-92C6-4F89-9AB1-D5D4AE10E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3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utorialspoint.com/python/python_classes_objects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Overview of OOP Terminology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95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00729"/>
            <a:ext cx="9144000" cy="1210020"/>
          </a:xfrm>
        </p:spPr>
        <p:txBody>
          <a:bodyPr/>
          <a:lstStyle/>
          <a:p>
            <a:pPr algn="l"/>
            <a:r>
              <a:rPr lang="en-US" b="1" dirty="0" smtClean="0"/>
              <a:t>Method 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146852"/>
            <a:ext cx="9144000" cy="2554357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A special kind of function that is defined in a class definition.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53366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00729"/>
            <a:ext cx="9144000" cy="1210020"/>
          </a:xfrm>
        </p:spPr>
        <p:txBody>
          <a:bodyPr/>
          <a:lstStyle/>
          <a:p>
            <a:pPr algn="l"/>
            <a:r>
              <a:rPr lang="en-US" b="1" dirty="0" smtClean="0"/>
              <a:t>Object: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146852"/>
            <a:ext cx="9144000" cy="2554357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A unique instance of a data structure that's defined by its class. An object comprises both data members (class variables and instance variables) and methods.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107487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00729"/>
            <a:ext cx="9144000" cy="1210020"/>
          </a:xfrm>
        </p:spPr>
        <p:txBody>
          <a:bodyPr/>
          <a:lstStyle/>
          <a:p>
            <a:pPr algn="l"/>
            <a:r>
              <a:rPr lang="en-US" b="1" dirty="0" smtClean="0"/>
              <a:t>Operator overloading: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146852"/>
            <a:ext cx="9144000" cy="2554357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The assignment of more than one function to a particular operator.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66005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Classes</a:t>
            </a:r>
          </a:p>
        </p:txBody>
      </p:sp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A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class defines the data and behavior of an object.</a:t>
            </a:r>
          </a:p>
          <a:p>
            <a:pPr lvl="1"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A class defines what all instances of that class know and can do.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Objects are instances of classes in many object-oriented languages.</a:t>
            </a: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</a:rPr>
              <a:t>Including Smalltalk, Java, JavaScript, and Python.</a:t>
            </a:r>
          </a:p>
          <a:p>
            <a:pPr lvl="1" eaLnBrk="1" hangingPunct="1"/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54073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Classes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000"/>
              <a:t>class </a:t>
            </a:r>
            <a:r>
              <a:rPr lang="en-US" altLang="en-US" sz="2000" i="1"/>
              <a:t>name</a:t>
            </a:r>
            <a:r>
              <a:rPr lang="en-US" altLang="en-US" sz="2000"/>
              <a:t>:</a:t>
            </a:r>
          </a:p>
          <a:p>
            <a:pPr>
              <a:buFontTx/>
              <a:buNone/>
            </a:pPr>
            <a:r>
              <a:rPr lang="en-US" altLang="en-US" sz="2000"/>
              <a:t>    "</a:t>
            </a:r>
            <a:r>
              <a:rPr lang="en-US" altLang="en-US" sz="2000" i="1"/>
              <a:t>documentation</a:t>
            </a:r>
            <a:r>
              <a:rPr lang="en-US" altLang="en-US" sz="2000"/>
              <a:t>"</a:t>
            </a:r>
          </a:p>
          <a:p>
            <a:pPr>
              <a:buFontTx/>
              <a:buNone/>
            </a:pPr>
            <a:r>
              <a:rPr lang="en-US" altLang="en-US" sz="2000"/>
              <a:t>    </a:t>
            </a:r>
            <a:r>
              <a:rPr lang="en-US" altLang="en-US" sz="2000" i="1"/>
              <a:t>statements</a:t>
            </a:r>
            <a:endParaRPr lang="en-US" altLang="en-US" sz="2000"/>
          </a:p>
          <a:p>
            <a:pPr>
              <a:buFontTx/>
              <a:buNone/>
            </a:pPr>
            <a:r>
              <a:rPr lang="en-US" altLang="en-US" sz="2000"/>
              <a:t>-or-</a:t>
            </a:r>
          </a:p>
          <a:p>
            <a:pPr>
              <a:buFontTx/>
              <a:buNone/>
            </a:pPr>
            <a:r>
              <a:rPr lang="en-US" altLang="en-US" sz="2000"/>
              <a:t>class </a:t>
            </a:r>
            <a:r>
              <a:rPr lang="en-US" altLang="en-US" sz="2000" i="1"/>
              <a:t>name</a:t>
            </a:r>
            <a:r>
              <a:rPr lang="en-US" altLang="en-US" sz="2000"/>
              <a:t>(</a:t>
            </a:r>
            <a:r>
              <a:rPr lang="en-US" altLang="en-US" sz="2000" i="1"/>
              <a:t>base1</a:t>
            </a:r>
            <a:r>
              <a:rPr lang="en-US" altLang="en-US" sz="2000"/>
              <a:t>, </a:t>
            </a:r>
            <a:r>
              <a:rPr lang="en-US" altLang="en-US" sz="2000" i="1"/>
              <a:t>base2</a:t>
            </a:r>
            <a:r>
              <a:rPr lang="en-US" altLang="en-US" sz="2000"/>
              <a:t>, ...):</a:t>
            </a:r>
          </a:p>
          <a:p>
            <a:pPr>
              <a:buFontTx/>
              <a:buNone/>
            </a:pPr>
            <a:r>
              <a:rPr lang="en-US" altLang="en-US" sz="2000"/>
              <a:t>    </a:t>
            </a:r>
            <a:r>
              <a:rPr lang="en-US" altLang="en-US" sz="2000" i="1"/>
              <a:t>...</a:t>
            </a:r>
            <a:endParaRPr lang="en-US" altLang="en-US" sz="2000"/>
          </a:p>
          <a:p>
            <a:pPr>
              <a:buFontTx/>
              <a:buNone/>
            </a:pPr>
            <a:r>
              <a:rPr lang="en-US" altLang="en-US" sz="2000"/>
              <a:t>Most, </a:t>
            </a:r>
            <a:r>
              <a:rPr lang="en-US" altLang="en-US" sz="2000" i="1"/>
              <a:t>statements</a:t>
            </a:r>
            <a:r>
              <a:rPr lang="en-US" altLang="en-US" sz="2000"/>
              <a:t> are method definitions:</a:t>
            </a:r>
          </a:p>
          <a:p>
            <a:pPr>
              <a:buFontTx/>
              <a:buNone/>
            </a:pPr>
            <a:r>
              <a:rPr lang="en-US" altLang="en-US" sz="2000"/>
              <a:t>    def </a:t>
            </a:r>
            <a:r>
              <a:rPr lang="en-US" altLang="en-US" sz="2000" i="1"/>
              <a:t>name</a:t>
            </a:r>
            <a:r>
              <a:rPr lang="en-US" altLang="en-US" sz="2000"/>
              <a:t>(self, </a:t>
            </a:r>
            <a:r>
              <a:rPr lang="en-US" altLang="en-US" sz="2000" i="1"/>
              <a:t>arg1</a:t>
            </a:r>
            <a:r>
              <a:rPr lang="en-US" altLang="en-US" sz="2000"/>
              <a:t>, </a:t>
            </a:r>
            <a:r>
              <a:rPr lang="en-US" altLang="en-US" sz="2000" i="1"/>
              <a:t>arg2</a:t>
            </a:r>
            <a:r>
              <a:rPr lang="en-US" altLang="en-US" sz="2000"/>
              <a:t>, ...):</a:t>
            </a:r>
          </a:p>
          <a:p>
            <a:pPr>
              <a:buFontTx/>
              <a:buNone/>
            </a:pPr>
            <a:r>
              <a:rPr lang="en-US" altLang="en-US" sz="2000"/>
              <a:t>        </a:t>
            </a:r>
            <a:r>
              <a:rPr lang="en-US" altLang="en-US" sz="2000" i="1"/>
              <a:t>...</a:t>
            </a:r>
            <a:endParaRPr lang="en-US" altLang="en-US" sz="2000"/>
          </a:p>
          <a:p>
            <a:pPr>
              <a:buFontTx/>
              <a:buNone/>
            </a:pPr>
            <a:r>
              <a:rPr lang="en-US" altLang="en-US" sz="2000"/>
              <a:t>May also be </a:t>
            </a:r>
            <a:r>
              <a:rPr lang="en-US" altLang="en-US" sz="2000" i="1"/>
              <a:t>class variable</a:t>
            </a:r>
            <a:r>
              <a:rPr lang="en-US" altLang="en-US" sz="2000"/>
              <a:t> assignments</a:t>
            </a:r>
          </a:p>
        </p:txBody>
      </p:sp>
    </p:spTree>
    <p:extLst>
      <p:ext uri="{BB962C8B-B14F-4D97-AF65-F5344CB8AC3E}">
        <p14:creationId xmlns:p14="http://schemas.microsoft.com/office/powerpoint/2010/main" val="18251374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Defining an object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>
                <a:ea typeface="+mn-ea"/>
                <a:cs typeface="+mn-cs"/>
              </a:rPr>
              <a:t>Objects know things.</a:t>
            </a:r>
          </a:p>
          <a:p>
            <a:pPr marL="640080" lvl="1" indent="-246888">
              <a:buFont typeface="Wingdings 2"/>
              <a:buChar char=""/>
              <a:defRPr/>
            </a:pPr>
            <a:r>
              <a:rPr lang="en-US" dirty="0" smtClean="0">
                <a:ea typeface="+mn-ea"/>
              </a:rPr>
              <a:t>Data that is internal to the object.</a:t>
            </a:r>
          </a:p>
          <a:p>
            <a:pPr marL="640080" lvl="1" indent="-246888">
              <a:buFont typeface="Wingdings 2"/>
              <a:buChar char=""/>
              <a:defRPr/>
            </a:pPr>
            <a:r>
              <a:rPr lang="en-US" dirty="0" smtClean="0">
                <a:ea typeface="+mn-ea"/>
              </a:rPr>
              <a:t>We often call those instance variables.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>
                <a:ea typeface="+mn-ea"/>
                <a:cs typeface="+mn-cs"/>
              </a:rPr>
              <a:t>Objects can do things.</a:t>
            </a:r>
          </a:p>
          <a:p>
            <a:pPr marL="640080" lvl="1" indent="-246888">
              <a:buFont typeface="Wingdings 2"/>
              <a:buChar char=""/>
              <a:defRPr/>
            </a:pPr>
            <a:r>
              <a:rPr lang="en-US" dirty="0" smtClean="0">
                <a:ea typeface="+mn-ea"/>
              </a:rPr>
              <a:t>Behavior that is internal to the object.</a:t>
            </a:r>
          </a:p>
          <a:p>
            <a:pPr marL="640080" lvl="1" indent="-246888">
              <a:buFont typeface="Wingdings 2"/>
              <a:buChar char=""/>
              <a:defRPr/>
            </a:pPr>
            <a:r>
              <a:rPr lang="en-US" dirty="0" smtClean="0">
                <a:ea typeface="+mn-ea"/>
              </a:rPr>
              <a:t>We call functions that are specific to an object methods.</a:t>
            </a:r>
          </a:p>
          <a:p>
            <a:pPr lvl="2" indent="-246888">
              <a:buFont typeface="Wingdings 2"/>
              <a:buChar char=""/>
              <a:defRPr/>
            </a:pPr>
            <a:r>
              <a:rPr lang="en-US" dirty="0" smtClean="0">
                <a:ea typeface="+mn-ea"/>
              </a:rPr>
              <a:t>But you knew that one already.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>
                <a:ea typeface="+mn-ea"/>
                <a:cs typeface="+mn-cs"/>
              </a:rPr>
              <a:t>We access both of these using dot notation</a:t>
            </a:r>
          </a:p>
          <a:p>
            <a:pPr marL="640080" lvl="1" indent="-246888">
              <a:buFont typeface="Wingdings 2"/>
              <a:buChar char=""/>
              <a:defRPr/>
            </a:pPr>
            <a:r>
              <a:rPr lang="en-US" dirty="0" err="1" smtClean="0">
                <a:ea typeface="+mn-ea"/>
              </a:rPr>
              <a:t>object.variable</a:t>
            </a:r>
            <a:endParaRPr lang="en-US" dirty="0" smtClean="0">
              <a:ea typeface="+mn-ea"/>
            </a:endParaRPr>
          </a:p>
          <a:p>
            <a:pPr marL="640080" lvl="1" indent="-246888">
              <a:buFont typeface="Wingdings 2"/>
              <a:buChar char=""/>
              <a:defRPr/>
            </a:pPr>
            <a:r>
              <a:rPr lang="en-US" dirty="0" err="1" smtClean="0">
                <a:ea typeface="+mn-ea"/>
              </a:rPr>
              <a:t>object.method</a:t>
            </a:r>
            <a:r>
              <a:rPr lang="en-US" dirty="0" smtClean="0">
                <a:ea typeface="+mn-ea"/>
              </a:rPr>
              <a:t>()</a:t>
            </a:r>
            <a:endParaRPr lang="en-US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032572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353">
              <a:defRPr/>
            </a:pPr>
            <a:r>
              <a:rPr lang="en-US"/>
              <a:t>Class Declaration</a:t>
            </a:r>
          </a:p>
        </p:txBody>
      </p:sp>
      <p:pic>
        <p:nvPicPr>
          <p:cNvPr id="41987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650" y="2061642"/>
            <a:ext cx="7384852" cy="1518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07919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2403574" y="4421722"/>
            <a:ext cx="7358063" cy="1026914"/>
          </a:xfrm>
        </p:spPr>
        <p:txBody>
          <a:bodyPr/>
          <a:lstStyle/>
          <a:p>
            <a:pPr marL="625056" indent="-256019" defTabSz="914353">
              <a:defRPr/>
            </a:pPr>
            <a:r>
              <a:rPr lang="en-US" dirty="0"/>
              <a:t>Attributes assigned at class declaration should always be immutable</a:t>
            </a:r>
          </a:p>
        </p:txBody>
      </p:sp>
      <p:sp>
        <p:nvSpPr>
          <p:cNvPr id="6041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353">
              <a:defRPr/>
            </a:pPr>
            <a:r>
              <a:rPr lang="en-US"/>
              <a:t>Class Attributes</a:t>
            </a:r>
          </a:p>
        </p:txBody>
      </p:sp>
      <p:pic>
        <p:nvPicPr>
          <p:cNvPr id="43012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3574" y="2094970"/>
            <a:ext cx="7384852" cy="1821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238960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353">
              <a:defRPr/>
            </a:pPr>
            <a:r>
              <a:rPr lang="en-US"/>
              <a:t>Class Methods</a:t>
            </a:r>
          </a:p>
        </p:txBody>
      </p:sp>
      <p:pic>
        <p:nvPicPr>
          <p:cNvPr id="44035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3010" y="1858811"/>
            <a:ext cx="7465219" cy="364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578855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353">
              <a:defRPr/>
            </a:pPr>
            <a:r>
              <a:rPr lang="en-US"/>
              <a:t>Class Instantiation &amp; Attribute Access</a:t>
            </a:r>
          </a:p>
        </p:txBody>
      </p:sp>
      <p:pic>
        <p:nvPicPr>
          <p:cNvPr id="45059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0304" y="2235904"/>
            <a:ext cx="5411391" cy="2732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142446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00729"/>
            <a:ext cx="9144000" cy="1210020"/>
          </a:xfrm>
        </p:spPr>
        <p:txBody>
          <a:bodyPr/>
          <a:lstStyle/>
          <a:p>
            <a:pPr algn="l"/>
            <a:r>
              <a:rPr lang="en-US" b="1" dirty="0" smtClean="0"/>
              <a:t>Class: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146852"/>
            <a:ext cx="9144000" cy="2554357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A user-defined prototype for an object that defines a set of attributes that characterize any object of the class. The attributes are data members (class variables and instance variables) and methods, accessed via dot notation.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742308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353">
              <a:defRPr/>
            </a:pPr>
            <a:r>
              <a:rPr lang="en-US"/>
              <a:t>Class Inheritance</a:t>
            </a:r>
          </a:p>
        </p:txBody>
      </p:sp>
      <p:pic>
        <p:nvPicPr>
          <p:cNvPr id="46083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0193" y="1690688"/>
            <a:ext cx="7465219" cy="1518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4" name="Picture 3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0194" y="3409714"/>
            <a:ext cx="7465219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69502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idx="1"/>
          </p:nvPr>
        </p:nvSpPr>
        <p:spPr>
          <a:xfrm>
            <a:off x="1665759" y="1690688"/>
            <a:ext cx="8860482" cy="4304109"/>
          </a:xfrm>
        </p:spPr>
        <p:txBody>
          <a:bodyPr/>
          <a:lstStyle/>
          <a:p>
            <a:pPr marL="625056" indent="-256019" defTabSz="914353">
              <a:defRPr/>
            </a:pPr>
            <a:r>
              <a:rPr lang="en-US" sz="2812" dirty="0"/>
              <a:t>No interfaces</a:t>
            </a:r>
          </a:p>
          <a:p>
            <a:pPr marL="625056" indent="-256019" defTabSz="914353">
              <a:defRPr/>
            </a:pPr>
            <a:r>
              <a:rPr lang="en-US" sz="2812" dirty="0"/>
              <a:t>No real private attributes/functions</a:t>
            </a:r>
          </a:p>
          <a:p>
            <a:pPr marL="625056" indent="-256019" defTabSz="914353">
              <a:defRPr/>
            </a:pPr>
            <a:r>
              <a:rPr lang="en-US" sz="2812" dirty="0"/>
              <a:t>Private attributes start (but do not end) with double underscores.</a:t>
            </a:r>
          </a:p>
          <a:p>
            <a:pPr marL="625056" indent="-256019" defTabSz="914353">
              <a:defRPr/>
            </a:pPr>
            <a:r>
              <a:rPr lang="en-US" sz="2812" dirty="0"/>
              <a:t>Special class methods start and end with double underscores.</a:t>
            </a:r>
          </a:p>
          <a:p>
            <a:pPr marL="937584" lvl="1" indent="-256019" defTabSz="914353">
              <a:defRPr/>
            </a:pPr>
            <a:r>
              <a:rPr lang="en-US" sz="2531" dirty="0"/>
              <a:t>__</a:t>
            </a:r>
            <a:r>
              <a:rPr lang="en-US" sz="2531" dirty="0" err="1"/>
              <a:t>init</a:t>
            </a:r>
            <a:r>
              <a:rPr lang="en-US" sz="2531" dirty="0"/>
              <a:t>__, __doc__, __</a:t>
            </a:r>
            <a:r>
              <a:rPr lang="en-US" sz="2531" dirty="0" err="1"/>
              <a:t>cmp</a:t>
            </a:r>
            <a:r>
              <a:rPr lang="en-US" sz="2531" dirty="0"/>
              <a:t>__, __</a:t>
            </a:r>
            <a:r>
              <a:rPr lang="en-US" sz="2531" dirty="0" err="1"/>
              <a:t>str</a:t>
            </a:r>
            <a:r>
              <a:rPr lang="en-US" sz="2531" dirty="0"/>
              <a:t>__</a:t>
            </a:r>
          </a:p>
        </p:txBody>
      </p:sp>
      <p:sp>
        <p:nvSpPr>
          <p:cNvPr id="6451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353">
              <a:defRPr/>
            </a:pPr>
            <a:r>
              <a:rPr lang="en-US"/>
              <a:t>Python’s Way</a:t>
            </a:r>
          </a:p>
        </p:txBody>
      </p:sp>
    </p:spTree>
    <p:extLst>
      <p:ext uri="{BB962C8B-B14F-4D97-AF65-F5344CB8AC3E}">
        <p14:creationId xmlns:p14="http://schemas.microsoft.com/office/powerpoint/2010/main" val="3935183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Class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1800"/>
              <a:t>class Stack: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/>
              <a:t>    "A well-known data structure…"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altLang="en-US" sz="1800"/>
              <a:t>    def __init__(self):		# constructor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/>
              <a:t>        self.items = []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altLang="en-US" sz="1800"/>
              <a:t>    def push(self, x):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/>
              <a:t>        self.items.append(x)	# the sky is the limit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altLang="en-US" sz="1800"/>
              <a:t>    def pop(self):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/>
              <a:t>        x = self.items[-1]		# what happens if it’s empty?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/>
              <a:t>        del self.items[-1]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/>
              <a:t>        return x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altLang="en-US" sz="1800"/>
              <a:t>    def empty(self):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/>
              <a:t>        return len(self.items) == 0	# Boolean result</a:t>
            </a:r>
          </a:p>
        </p:txBody>
      </p:sp>
    </p:spTree>
    <p:extLst>
      <p:ext uri="{BB962C8B-B14F-4D97-AF65-F5344CB8AC3E}">
        <p14:creationId xmlns:p14="http://schemas.microsoft.com/office/powerpoint/2010/main" val="34071362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Using Classes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/>
              <a:t>To create an instance, simply call the class object:</a:t>
            </a:r>
            <a:endParaRPr lang="en-US" altLang="en-US" sz="1600"/>
          </a:p>
          <a:p>
            <a:pPr lvl="2">
              <a:buFontTx/>
              <a:buNone/>
            </a:pPr>
            <a:r>
              <a:rPr lang="en-US" altLang="en-US" sz="1600"/>
              <a:t>x = Stack()	# no 'new' operator!</a:t>
            </a:r>
          </a:p>
          <a:p>
            <a:pPr>
              <a:buFontTx/>
              <a:buNone/>
            </a:pPr>
            <a:endParaRPr lang="en-US" altLang="en-US" sz="1600"/>
          </a:p>
          <a:p>
            <a:r>
              <a:rPr lang="en-US" altLang="en-US" sz="2000"/>
              <a:t>To use methods of the instance, call using dot notation:</a:t>
            </a:r>
            <a:endParaRPr lang="en-US" altLang="en-US" sz="1600"/>
          </a:p>
          <a:p>
            <a:pPr lvl="2">
              <a:buFontTx/>
              <a:buNone/>
            </a:pPr>
            <a:r>
              <a:rPr lang="en-US" altLang="en-US" sz="1600"/>
              <a:t>x.empty()	# -&gt; 1</a:t>
            </a:r>
          </a:p>
          <a:p>
            <a:pPr lvl="2">
              <a:buFontTx/>
              <a:buNone/>
            </a:pPr>
            <a:r>
              <a:rPr lang="en-US" altLang="en-US" sz="1600"/>
              <a:t>x.push(1)			# [1]</a:t>
            </a:r>
          </a:p>
          <a:p>
            <a:pPr lvl="2">
              <a:buFontTx/>
              <a:buNone/>
            </a:pPr>
            <a:r>
              <a:rPr lang="en-US" altLang="en-US" sz="1600"/>
              <a:t>x.empty()	# -&gt; 0</a:t>
            </a:r>
          </a:p>
          <a:p>
            <a:pPr lvl="2">
              <a:buFontTx/>
              <a:buNone/>
            </a:pPr>
            <a:r>
              <a:rPr lang="en-US" altLang="en-US" sz="1600"/>
              <a:t>x.push("hello")			# [1, "hello"]</a:t>
            </a:r>
          </a:p>
          <a:p>
            <a:pPr lvl="2">
              <a:buFontTx/>
              <a:buNone/>
            </a:pPr>
            <a:r>
              <a:rPr lang="en-US" altLang="en-US" sz="1600"/>
              <a:t>x.pop()		# -&gt; "hello"	# [1]</a:t>
            </a:r>
          </a:p>
          <a:p>
            <a:pPr>
              <a:buFontTx/>
              <a:buNone/>
            </a:pPr>
            <a:endParaRPr lang="en-US" altLang="en-US" sz="1600"/>
          </a:p>
          <a:p>
            <a:r>
              <a:rPr lang="en-US" altLang="en-US" sz="2000"/>
              <a:t>To inspect instance variables, use dot notation:</a:t>
            </a:r>
            <a:endParaRPr lang="en-US" altLang="en-US" sz="1600"/>
          </a:p>
          <a:p>
            <a:pPr lvl="2">
              <a:buFontTx/>
              <a:buNone/>
            </a:pPr>
            <a:r>
              <a:rPr lang="en-US" altLang="en-US" sz="1600"/>
              <a:t>x.items		# -&gt; [1]</a:t>
            </a:r>
          </a:p>
        </p:txBody>
      </p:sp>
    </p:spTree>
    <p:extLst>
      <p:ext uri="{BB962C8B-B14F-4D97-AF65-F5344CB8AC3E}">
        <p14:creationId xmlns:p14="http://schemas.microsoft.com/office/powerpoint/2010/main" val="30487838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Subclassing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600"/>
              <a:t>class FancyStack(Stack):</a:t>
            </a:r>
          </a:p>
          <a:p>
            <a:pPr>
              <a:buFontTx/>
              <a:buNone/>
            </a:pPr>
            <a:r>
              <a:rPr lang="en-US" altLang="en-US" sz="1600"/>
              <a:t>    "stack with added ability to inspect inferior stack items"</a:t>
            </a:r>
          </a:p>
          <a:p>
            <a:pPr>
              <a:buFontTx/>
              <a:buNone/>
            </a:pPr>
            <a:endParaRPr lang="en-US" altLang="en-US" sz="1600"/>
          </a:p>
          <a:p>
            <a:pPr>
              <a:buFontTx/>
              <a:buNone/>
            </a:pPr>
            <a:r>
              <a:rPr lang="en-US" altLang="en-US" sz="1600"/>
              <a:t>    def peek(self, n):</a:t>
            </a:r>
          </a:p>
          <a:p>
            <a:pPr>
              <a:buFontTx/>
              <a:buNone/>
            </a:pPr>
            <a:r>
              <a:rPr lang="en-US" altLang="en-US" sz="1600"/>
              <a:t>        "peek(0) returns top; peek(-1) returns item below that; etc."</a:t>
            </a:r>
          </a:p>
          <a:p>
            <a:pPr>
              <a:buFontTx/>
              <a:buNone/>
            </a:pPr>
            <a:r>
              <a:rPr lang="en-US" altLang="en-US" sz="1600"/>
              <a:t>        size = len(self.items)</a:t>
            </a:r>
          </a:p>
          <a:p>
            <a:pPr>
              <a:buFontTx/>
              <a:buNone/>
            </a:pPr>
            <a:r>
              <a:rPr lang="en-US" altLang="en-US" sz="1600"/>
              <a:t>        assert 0 &lt;= n &lt; size			# test precondition</a:t>
            </a:r>
          </a:p>
          <a:p>
            <a:pPr>
              <a:buFontTx/>
              <a:buNone/>
            </a:pPr>
            <a:r>
              <a:rPr lang="en-US" altLang="en-US" sz="1600"/>
              <a:t>        return self.items[size-1-n]</a:t>
            </a:r>
          </a:p>
        </p:txBody>
      </p:sp>
    </p:spTree>
    <p:extLst>
      <p:ext uri="{BB962C8B-B14F-4D97-AF65-F5344CB8AC3E}">
        <p14:creationId xmlns:p14="http://schemas.microsoft.com/office/powerpoint/2010/main" val="24105085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Subclassing (2)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600"/>
              <a:t>class LimitedStack(FancyStack):</a:t>
            </a:r>
          </a:p>
          <a:p>
            <a:pPr>
              <a:buFontTx/>
              <a:buNone/>
            </a:pPr>
            <a:r>
              <a:rPr lang="en-US" altLang="en-US" sz="1600"/>
              <a:t>    "fancy stack with limit on stack size"</a:t>
            </a:r>
          </a:p>
          <a:p>
            <a:pPr>
              <a:buFontTx/>
              <a:buNone/>
            </a:pPr>
            <a:endParaRPr lang="en-US" altLang="en-US" sz="1600"/>
          </a:p>
          <a:p>
            <a:pPr>
              <a:buFontTx/>
              <a:buNone/>
            </a:pPr>
            <a:r>
              <a:rPr lang="en-US" altLang="en-US" sz="1600"/>
              <a:t>    def __init__(self, limit):</a:t>
            </a:r>
          </a:p>
          <a:p>
            <a:pPr>
              <a:buFontTx/>
              <a:buNone/>
            </a:pPr>
            <a:r>
              <a:rPr lang="en-US" altLang="en-US" sz="1600"/>
              <a:t>        self.limit = limit</a:t>
            </a:r>
          </a:p>
          <a:p>
            <a:pPr>
              <a:buFontTx/>
              <a:buNone/>
            </a:pPr>
            <a:r>
              <a:rPr lang="en-US" altLang="en-US" sz="1600"/>
              <a:t>        FancyStack.__init__(self)		# base class constructor</a:t>
            </a:r>
          </a:p>
          <a:p>
            <a:pPr>
              <a:buFontTx/>
              <a:buNone/>
            </a:pPr>
            <a:endParaRPr lang="en-US" altLang="en-US" sz="1600"/>
          </a:p>
          <a:p>
            <a:pPr>
              <a:buFontTx/>
              <a:buNone/>
            </a:pPr>
            <a:r>
              <a:rPr lang="en-US" altLang="en-US" sz="1600"/>
              <a:t>    def push(self, x):</a:t>
            </a:r>
          </a:p>
          <a:p>
            <a:pPr>
              <a:buFontTx/>
              <a:buNone/>
            </a:pPr>
            <a:r>
              <a:rPr lang="en-US" altLang="en-US" sz="1600"/>
              <a:t>        assert len(self.items) &lt; self.limit</a:t>
            </a:r>
          </a:p>
          <a:p>
            <a:pPr>
              <a:buFontTx/>
              <a:buNone/>
            </a:pPr>
            <a:r>
              <a:rPr lang="en-US" altLang="en-US" sz="1600"/>
              <a:t>        FancyStack.push(self, x)		# "super" method call</a:t>
            </a:r>
          </a:p>
        </p:txBody>
      </p:sp>
    </p:spTree>
    <p:extLst>
      <p:ext uri="{BB962C8B-B14F-4D97-AF65-F5344CB8AC3E}">
        <p14:creationId xmlns:p14="http://schemas.microsoft.com/office/powerpoint/2010/main" val="16396840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Class / Instance Variables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8153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1800"/>
              <a:t>class Connection:</a:t>
            </a:r>
          </a:p>
          <a:p>
            <a:pPr>
              <a:buFontTx/>
              <a:buNone/>
            </a:pPr>
            <a:r>
              <a:rPr lang="en-US" altLang="en-US" sz="1800" i="1"/>
              <a:t>    verbose = 0				# class variable</a:t>
            </a:r>
          </a:p>
          <a:p>
            <a:pPr>
              <a:buFontTx/>
              <a:buNone/>
            </a:pPr>
            <a:r>
              <a:rPr lang="en-US" altLang="en-US" sz="1800"/>
              <a:t>    def __init__(self, host):</a:t>
            </a:r>
          </a:p>
          <a:p>
            <a:pPr>
              <a:buFontTx/>
              <a:buNone/>
            </a:pPr>
            <a:r>
              <a:rPr lang="en-US" altLang="en-US" sz="1800"/>
              <a:t>        self.host = host			# instance variable</a:t>
            </a:r>
          </a:p>
          <a:p>
            <a:pPr>
              <a:buFontTx/>
              <a:buNone/>
            </a:pPr>
            <a:r>
              <a:rPr lang="en-US" altLang="en-US" sz="1800"/>
              <a:t>    def debug(self, v):</a:t>
            </a:r>
          </a:p>
          <a:p>
            <a:pPr>
              <a:buFontTx/>
              <a:buNone/>
            </a:pPr>
            <a:r>
              <a:rPr lang="en-US" altLang="en-US" sz="1800" i="1"/>
              <a:t>        self.verbose = v			# make instance variable!</a:t>
            </a:r>
          </a:p>
          <a:p>
            <a:pPr>
              <a:buFontTx/>
              <a:buNone/>
            </a:pPr>
            <a:r>
              <a:rPr lang="en-US" altLang="en-US" sz="1800"/>
              <a:t>    def connect(self):</a:t>
            </a:r>
          </a:p>
          <a:p>
            <a:pPr>
              <a:buFontTx/>
              <a:buNone/>
            </a:pPr>
            <a:r>
              <a:rPr lang="en-US" altLang="en-US" sz="1800"/>
              <a:t>        if </a:t>
            </a:r>
            <a:r>
              <a:rPr lang="en-US" altLang="en-US" sz="1800" i="1"/>
              <a:t>self.verbose</a:t>
            </a:r>
            <a:r>
              <a:rPr lang="en-US" altLang="en-US" sz="1800"/>
              <a:t>:			</a:t>
            </a:r>
            <a:r>
              <a:rPr lang="en-US" altLang="en-US" sz="1800" i="1"/>
              <a:t># class or instance variable?</a:t>
            </a:r>
          </a:p>
          <a:p>
            <a:pPr>
              <a:buFontTx/>
              <a:buNone/>
            </a:pPr>
            <a:r>
              <a:rPr lang="en-US" altLang="en-US" sz="1800"/>
              <a:t>            print "connecting to", self.host</a:t>
            </a:r>
          </a:p>
        </p:txBody>
      </p:sp>
    </p:spTree>
    <p:extLst>
      <p:ext uri="{BB962C8B-B14F-4D97-AF65-F5344CB8AC3E}">
        <p14:creationId xmlns:p14="http://schemas.microsoft.com/office/powerpoint/2010/main" val="20925361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Instance Variable Rules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On use via instance (self.x), search order:</a:t>
            </a:r>
          </a:p>
          <a:p>
            <a:pPr lvl="1"/>
            <a:r>
              <a:rPr lang="en-US" altLang="en-US"/>
              <a:t>(1) instance, (2) class, (3) base classes</a:t>
            </a:r>
          </a:p>
          <a:p>
            <a:pPr lvl="1"/>
            <a:r>
              <a:rPr lang="en-US" altLang="en-US"/>
              <a:t>this also works for method lookup</a:t>
            </a:r>
          </a:p>
          <a:p>
            <a:r>
              <a:rPr lang="en-US" altLang="en-US"/>
              <a:t>On assignment via instance (self.x = ...):</a:t>
            </a:r>
          </a:p>
          <a:p>
            <a:pPr lvl="1"/>
            <a:r>
              <a:rPr lang="en-US" altLang="en-US"/>
              <a:t>always makes an instance variable</a:t>
            </a:r>
          </a:p>
          <a:p>
            <a:r>
              <a:rPr lang="en-US" altLang="en-US"/>
              <a:t>Class variables "default" for instance variables</a:t>
            </a:r>
          </a:p>
          <a:p>
            <a:r>
              <a:rPr lang="en-US" altLang="en-US"/>
              <a:t>But...!</a:t>
            </a:r>
          </a:p>
          <a:p>
            <a:pPr lvl="1"/>
            <a:r>
              <a:rPr lang="en-US" altLang="en-US"/>
              <a:t>mutable </a:t>
            </a:r>
            <a:r>
              <a:rPr lang="en-US" altLang="en-US" i="1"/>
              <a:t>class</a:t>
            </a:r>
            <a:r>
              <a:rPr lang="en-US" altLang="en-US"/>
              <a:t> variable: one copy </a:t>
            </a:r>
            <a:r>
              <a:rPr lang="en-US" altLang="en-US" i="1"/>
              <a:t>shared</a:t>
            </a:r>
            <a:r>
              <a:rPr lang="en-US" altLang="en-US"/>
              <a:t> by all</a:t>
            </a:r>
          </a:p>
          <a:p>
            <a:pPr lvl="1"/>
            <a:r>
              <a:rPr lang="en-US" altLang="en-US"/>
              <a:t>mutable </a:t>
            </a:r>
            <a:r>
              <a:rPr lang="en-US" altLang="en-US" i="1"/>
              <a:t>instance</a:t>
            </a:r>
            <a:r>
              <a:rPr lang="en-US" altLang="en-US"/>
              <a:t> variable: each instance its own</a:t>
            </a:r>
          </a:p>
        </p:txBody>
      </p:sp>
    </p:spTree>
    <p:extLst>
      <p:ext uri="{BB962C8B-B14F-4D97-AF65-F5344CB8AC3E}">
        <p14:creationId xmlns:p14="http://schemas.microsoft.com/office/powerpoint/2010/main" val="3183252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 dirty="0" smtClean="0">
                <a:ea typeface="+mj-ea"/>
                <a:cs typeface="+mj-cs"/>
              </a:rPr>
              <a:t>Example on Making a Class from Scratch: </a:t>
            </a:r>
            <a:r>
              <a:rPr lang="en-US" altLang="en-US" dirty="0" err="1" smtClean="0">
                <a:ea typeface="+mj-ea"/>
                <a:cs typeface="+mj-cs"/>
              </a:rPr>
              <a:t>SlideShow</a:t>
            </a:r>
            <a:endParaRPr lang="en-US" altLang="en-US" dirty="0">
              <a:ea typeface="+mj-ea"/>
              <a:cs typeface="+mj-cs"/>
            </a:endParaRPr>
          </a:p>
        </p:txBody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Let</a:t>
            </a:r>
            <a:r>
              <a:rPr lang="ja-JP" altLang="en-US" smtClean="0">
                <a:ea typeface="ＭＳ Ｐゴシック" panose="020B0600070205080204" pitchFamily="34" charset="-128"/>
              </a:rPr>
              <a:t>’</a:t>
            </a:r>
            <a:r>
              <a:rPr lang="en-US" altLang="ja-JP" smtClean="0">
                <a:ea typeface="ＭＳ Ｐゴシック" panose="020B0600070205080204" pitchFamily="34" charset="-128"/>
              </a:rPr>
              <a:t>s build a program to show a slide show.</a:t>
            </a:r>
          </a:p>
          <a:p>
            <a:pPr lvl="1" eaLnBrk="1" hangingPunct="1"/>
            <a:r>
              <a:rPr lang="en-US" altLang="en-US" smtClean="0">
                <a:ea typeface="ＭＳ Ｐゴシック" panose="020B0600070205080204" pitchFamily="34" charset="-128"/>
              </a:rPr>
              <a:t>It shows a picture.</a:t>
            </a:r>
          </a:p>
          <a:p>
            <a:pPr lvl="1" eaLnBrk="1" hangingPunct="1"/>
            <a:r>
              <a:rPr lang="en-US" altLang="en-US" smtClean="0">
                <a:ea typeface="ＭＳ Ｐゴシック" panose="020B0600070205080204" pitchFamily="34" charset="-128"/>
              </a:rPr>
              <a:t>Then plays a corresponding sound.</a:t>
            </a:r>
          </a:p>
          <a:p>
            <a:pPr lvl="2" eaLnBrk="1" hangingPunct="1"/>
            <a:r>
              <a:rPr lang="en-US" altLang="en-US" smtClean="0">
                <a:ea typeface="ＭＳ Ｐゴシック" panose="020B0600070205080204" pitchFamily="34" charset="-128"/>
              </a:rPr>
              <a:t>We</a:t>
            </a:r>
            <a:r>
              <a:rPr lang="ja-JP" altLang="en-US" smtClean="0">
                <a:ea typeface="ＭＳ Ｐゴシック" panose="020B0600070205080204" pitchFamily="34" charset="-128"/>
              </a:rPr>
              <a:t>’</a:t>
            </a:r>
            <a:r>
              <a:rPr lang="en-US" altLang="ja-JP" smtClean="0">
                <a:ea typeface="ＭＳ Ｐゴシック" panose="020B0600070205080204" pitchFamily="34" charset="-128"/>
              </a:rPr>
              <a:t>ll use the introduced-but-never-used blockingPlay() to make the execution wait until the sound is done.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18347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Slideshow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40000" lnSpcReduction="20000"/>
          </a:bodyPr>
          <a:lstStyle/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dirty="0" smtClean="0">
                <a:ea typeface="+mn-ea"/>
                <a:cs typeface="+mn-cs"/>
              </a:rPr>
              <a:t>def </a:t>
            </a:r>
            <a:r>
              <a:rPr lang="en-US" dirty="0" err="1" smtClean="0">
                <a:ea typeface="+mn-ea"/>
                <a:cs typeface="+mn-cs"/>
              </a:rPr>
              <a:t>playslideshow</a:t>
            </a:r>
            <a:r>
              <a:rPr lang="en-US" dirty="0" smtClean="0">
                <a:ea typeface="+mn-ea"/>
                <a:cs typeface="+mn-cs"/>
              </a:rPr>
              <a:t>():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dirty="0" smtClean="0">
                <a:ea typeface="+mn-ea"/>
                <a:cs typeface="+mn-cs"/>
              </a:rPr>
              <a:t>    </a:t>
            </a:r>
            <a:r>
              <a:rPr lang="en-US" dirty="0" err="1" smtClean="0">
                <a:ea typeface="+mn-ea"/>
                <a:cs typeface="+mn-cs"/>
              </a:rPr>
              <a:t>pic</a:t>
            </a:r>
            <a:r>
              <a:rPr lang="en-US" dirty="0" smtClean="0">
                <a:ea typeface="+mn-ea"/>
                <a:cs typeface="+mn-cs"/>
              </a:rPr>
              <a:t> = </a:t>
            </a:r>
            <a:r>
              <a:rPr lang="en-US" dirty="0" err="1" smtClean="0">
                <a:ea typeface="+mn-ea"/>
                <a:cs typeface="+mn-cs"/>
              </a:rPr>
              <a:t>makePicture</a:t>
            </a:r>
            <a:r>
              <a:rPr lang="en-US" dirty="0" smtClean="0">
                <a:ea typeface="+mn-ea"/>
                <a:cs typeface="+mn-cs"/>
              </a:rPr>
              <a:t>(</a:t>
            </a:r>
            <a:r>
              <a:rPr lang="en-US" dirty="0" err="1" smtClean="0">
                <a:ea typeface="+mn-ea"/>
                <a:cs typeface="+mn-cs"/>
              </a:rPr>
              <a:t>getMediaPath</a:t>
            </a:r>
            <a:r>
              <a:rPr lang="en-US" dirty="0" smtClean="0">
                <a:ea typeface="+mn-ea"/>
                <a:cs typeface="+mn-cs"/>
              </a:rPr>
              <a:t>("barbara.jpg"))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dirty="0" smtClean="0">
                <a:ea typeface="+mn-ea"/>
                <a:cs typeface="+mn-cs"/>
              </a:rPr>
              <a:t>    </a:t>
            </a:r>
            <a:r>
              <a:rPr lang="en-US" dirty="0" err="1" smtClean="0">
                <a:ea typeface="+mn-ea"/>
                <a:cs typeface="+mn-cs"/>
              </a:rPr>
              <a:t>snd</a:t>
            </a:r>
            <a:r>
              <a:rPr lang="en-US" dirty="0" smtClean="0">
                <a:ea typeface="+mn-ea"/>
                <a:cs typeface="+mn-cs"/>
              </a:rPr>
              <a:t> = </a:t>
            </a:r>
            <a:r>
              <a:rPr lang="en-US" dirty="0" err="1" smtClean="0">
                <a:ea typeface="+mn-ea"/>
                <a:cs typeface="+mn-cs"/>
              </a:rPr>
              <a:t>makeSound</a:t>
            </a:r>
            <a:r>
              <a:rPr lang="en-US" dirty="0" smtClean="0">
                <a:ea typeface="+mn-ea"/>
                <a:cs typeface="+mn-cs"/>
              </a:rPr>
              <a:t>(</a:t>
            </a:r>
            <a:r>
              <a:rPr lang="en-US" dirty="0" err="1" smtClean="0">
                <a:ea typeface="+mn-ea"/>
                <a:cs typeface="+mn-cs"/>
              </a:rPr>
              <a:t>getMediaPath</a:t>
            </a:r>
            <a:r>
              <a:rPr lang="en-US" dirty="0" smtClean="0">
                <a:ea typeface="+mn-ea"/>
                <a:cs typeface="+mn-cs"/>
              </a:rPr>
              <a:t>("bassoon-c4.wav"))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dirty="0" smtClean="0">
                <a:ea typeface="+mn-ea"/>
                <a:cs typeface="+mn-cs"/>
              </a:rPr>
              <a:t>    show(</a:t>
            </a:r>
            <a:r>
              <a:rPr lang="en-US" dirty="0" err="1" smtClean="0">
                <a:ea typeface="+mn-ea"/>
                <a:cs typeface="+mn-cs"/>
              </a:rPr>
              <a:t>pic</a:t>
            </a:r>
            <a:r>
              <a:rPr lang="en-US" dirty="0" smtClean="0">
                <a:ea typeface="+mn-ea"/>
                <a:cs typeface="+mn-cs"/>
              </a:rPr>
              <a:t>)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dirty="0" smtClean="0">
                <a:ea typeface="+mn-ea"/>
                <a:cs typeface="+mn-cs"/>
              </a:rPr>
              <a:t>    </a:t>
            </a:r>
            <a:r>
              <a:rPr lang="en-US" dirty="0" err="1" smtClean="0">
                <a:ea typeface="+mn-ea"/>
                <a:cs typeface="+mn-cs"/>
              </a:rPr>
              <a:t>blockingPlay</a:t>
            </a:r>
            <a:r>
              <a:rPr lang="en-US" dirty="0" smtClean="0">
                <a:ea typeface="+mn-ea"/>
                <a:cs typeface="+mn-cs"/>
              </a:rPr>
              <a:t>(</a:t>
            </a:r>
            <a:r>
              <a:rPr lang="en-US" dirty="0" err="1" smtClean="0">
                <a:ea typeface="+mn-ea"/>
                <a:cs typeface="+mn-cs"/>
              </a:rPr>
              <a:t>snd</a:t>
            </a:r>
            <a:r>
              <a:rPr lang="en-US" dirty="0" smtClean="0">
                <a:ea typeface="+mn-ea"/>
                <a:cs typeface="+mn-cs"/>
              </a:rPr>
              <a:t>)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dirty="0" smtClean="0">
                <a:ea typeface="+mn-ea"/>
                <a:cs typeface="+mn-cs"/>
              </a:rPr>
              <a:t>    </a:t>
            </a:r>
            <a:r>
              <a:rPr lang="en-US" dirty="0" err="1" smtClean="0">
                <a:ea typeface="+mn-ea"/>
                <a:cs typeface="+mn-cs"/>
              </a:rPr>
              <a:t>pic</a:t>
            </a:r>
            <a:r>
              <a:rPr lang="en-US" dirty="0" smtClean="0">
                <a:ea typeface="+mn-ea"/>
                <a:cs typeface="+mn-cs"/>
              </a:rPr>
              <a:t> = </a:t>
            </a:r>
            <a:r>
              <a:rPr lang="en-US" dirty="0" err="1" smtClean="0">
                <a:ea typeface="+mn-ea"/>
                <a:cs typeface="+mn-cs"/>
              </a:rPr>
              <a:t>makePicture</a:t>
            </a:r>
            <a:r>
              <a:rPr lang="en-US" dirty="0" smtClean="0">
                <a:ea typeface="+mn-ea"/>
                <a:cs typeface="+mn-cs"/>
              </a:rPr>
              <a:t>(</a:t>
            </a:r>
            <a:r>
              <a:rPr lang="en-US" dirty="0" err="1" smtClean="0">
                <a:ea typeface="+mn-ea"/>
                <a:cs typeface="+mn-cs"/>
              </a:rPr>
              <a:t>getMediaPath</a:t>
            </a:r>
            <a:r>
              <a:rPr lang="en-US" dirty="0" smtClean="0">
                <a:ea typeface="+mn-ea"/>
                <a:cs typeface="+mn-cs"/>
              </a:rPr>
              <a:t>("beach.jpg"))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dirty="0" smtClean="0">
                <a:ea typeface="+mn-ea"/>
                <a:cs typeface="+mn-cs"/>
              </a:rPr>
              <a:t>    </a:t>
            </a:r>
            <a:r>
              <a:rPr lang="en-US" dirty="0" err="1" smtClean="0">
                <a:ea typeface="+mn-ea"/>
                <a:cs typeface="+mn-cs"/>
              </a:rPr>
              <a:t>snd</a:t>
            </a:r>
            <a:r>
              <a:rPr lang="en-US" dirty="0" smtClean="0">
                <a:ea typeface="+mn-ea"/>
                <a:cs typeface="+mn-cs"/>
              </a:rPr>
              <a:t> = </a:t>
            </a:r>
            <a:r>
              <a:rPr lang="en-US" dirty="0" err="1" smtClean="0">
                <a:ea typeface="+mn-ea"/>
                <a:cs typeface="+mn-cs"/>
              </a:rPr>
              <a:t>makeSound</a:t>
            </a:r>
            <a:r>
              <a:rPr lang="en-US" dirty="0" smtClean="0">
                <a:ea typeface="+mn-ea"/>
                <a:cs typeface="+mn-cs"/>
              </a:rPr>
              <a:t>(</a:t>
            </a:r>
            <a:r>
              <a:rPr lang="en-US" dirty="0" err="1" smtClean="0">
                <a:ea typeface="+mn-ea"/>
                <a:cs typeface="+mn-cs"/>
              </a:rPr>
              <a:t>getMediaPath</a:t>
            </a:r>
            <a:r>
              <a:rPr lang="en-US" dirty="0" smtClean="0">
                <a:ea typeface="+mn-ea"/>
                <a:cs typeface="+mn-cs"/>
              </a:rPr>
              <a:t>("bassoon-e4.wav"))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dirty="0" smtClean="0">
                <a:ea typeface="+mn-ea"/>
                <a:cs typeface="+mn-cs"/>
              </a:rPr>
              <a:t>    show(</a:t>
            </a:r>
            <a:r>
              <a:rPr lang="en-US" dirty="0" err="1" smtClean="0">
                <a:ea typeface="+mn-ea"/>
                <a:cs typeface="+mn-cs"/>
              </a:rPr>
              <a:t>pic</a:t>
            </a:r>
            <a:r>
              <a:rPr lang="en-US" dirty="0" smtClean="0">
                <a:ea typeface="+mn-ea"/>
                <a:cs typeface="+mn-cs"/>
              </a:rPr>
              <a:t>)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dirty="0" smtClean="0">
                <a:ea typeface="+mn-ea"/>
                <a:cs typeface="+mn-cs"/>
              </a:rPr>
              <a:t>    </a:t>
            </a:r>
            <a:r>
              <a:rPr lang="en-US" dirty="0" err="1" smtClean="0">
                <a:ea typeface="+mn-ea"/>
                <a:cs typeface="+mn-cs"/>
              </a:rPr>
              <a:t>blockingPlay</a:t>
            </a:r>
            <a:r>
              <a:rPr lang="en-US" dirty="0" smtClean="0">
                <a:ea typeface="+mn-ea"/>
                <a:cs typeface="+mn-cs"/>
              </a:rPr>
              <a:t>(</a:t>
            </a:r>
            <a:r>
              <a:rPr lang="en-US" dirty="0" err="1" smtClean="0">
                <a:ea typeface="+mn-ea"/>
                <a:cs typeface="+mn-cs"/>
              </a:rPr>
              <a:t>snd</a:t>
            </a:r>
            <a:r>
              <a:rPr lang="en-US" dirty="0" smtClean="0">
                <a:ea typeface="+mn-ea"/>
                <a:cs typeface="+mn-cs"/>
              </a:rPr>
              <a:t>)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dirty="0" smtClean="0">
                <a:ea typeface="+mn-ea"/>
                <a:cs typeface="+mn-cs"/>
              </a:rPr>
              <a:t>    </a:t>
            </a:r>
            <a:r>
              <a:rPr lang="en-US" dirty="0" err="1" smtClean="0">
                <a:ea typeface="+mn-ea"/>
                <a:cs typeface="+mn-cs"/>
              </a:rPr>
              <a:t>pic</a:t>
            </a:r>
            <a:r>
              <a:rPr lang="en-US" dirty="0" smtClean="0">
                <a:ea typeface="+mn-ea"/>
                <a:cs typeface="+mn-cs"/>
              </a:rPr>
              <a:t> = </a:t>
            </a:r>
            <a:r>
              <a:rPr lang="en-US" dirty="0" err="1" smtClean="0">
                <a:ea typeface="+mn-ea"/>
                <a:cs typeface="+mn-cs"/>
              </a:rPr>
              <a:t>makePicture</a:t>
            </a:r>
            <a:r>
              <a:rPr lang="en-US" dirty="0" smtClean="0">
                <a:ea typeface="+mn-ea"/>
                <a:cs typeface="+mn-cs"/>
              </a:rPr>
              <a:t>(</a:t>
            </a:r>
            <a:r>
              <a:rPr lang="en-US" dirty="0" err="1" smtClean="0">
                <a:ea typeface="+mn-ea"/>
                <a:cs typeface="+mn-cs"/>
              </a:rPr>
              <a:t>getMediaPath</a:t>
            </a:r>
            <a:r>
              <a:rPr lang="en-US" dirty="0" smtClean="0">
                <a:ea typeface="+mn-ea"/>
                <a:cs typeface="+mn-cs"/>
              </a:rPr>
              <a:t>("santa.jpg"))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dirty="0" smtClean="0">
                <a:ea typeface="+mn-ea"/>
                <a:cs typeface="+mn-cs"/>
              </a:rPr>
              <a:t>    </a:t>
            </a:r>
            <a:r>
              <a:rPr lang="en-US" dirty="0" err="1" smtClean="0">
                <a:ea typeface="+mn-ea"/>
                <a:cs typeface="+mn-cs"/>
              </a:rPr>
              <a:t>snd</a:t>
            </a:r>
            <a:r>
              <a:rPr lang="en-US" dirty="0" smtClean="0">
                <a:ea typeface="+mn-ea"/>
                <a:cs typeface="+mn-cs"/>
              </a:rPr>
              <a:t> = </a:t>
            </a:r>
            <a:r>
              <a:rPr lang="en-US" dirty="0" err="1" smtClean="0">
                <a:ea typeface="+mn-ea"/>
                <a:cs typeface="+mn-cs"/>
              </a:rPr>
              <a:t>makeSound</a:t>
            </a:r>
            <a:r>
              <a:rPr lang="en-US" dirty="0" smtClean="0">
                <a:ea typeface="+mn-ea"/>
                <a:cs typeface="+mn-cs"/>
              </a:rPr>
              <a:t>(</a:t>
            </a:r>
            <a:r>
              <a:rPr lang="en-US" dirty="0" err="1" smtClean="0">
                <a:ea typeface="+mn-ea"/>
                <a:cs typeface="+mn-cs"/>
              </a:rPr>
              <a:t>getMediaPath</a:t>
            </a:r>
            <a:r>
              <a:rPr lang="en-US" dirty="0" smtClean="0">
                <a:ea typeface="+mn-ea"/>
                <a:cs typeface="+mn-cs"/>
              </a:rPr>
              <a:t>("bassoon-g4.wav"))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dirty="0" smtClean="0">
                <a:ea typeface="+mn-ea"/>
                <a:cs typeface="+mn-cs"/>
              </a:rPr>
              <a:t>    show(</a:t>
            </a:r>
            <a:r>
              <a:rPr lang="en-US" dirty="0" err="1" smtClean="0">
                <a:ea typeface="+mn-ea"/>
                <a:cs typeface="+mn-cs"/>
              </a:rPr>
              <a:t>pic</a:t>
            </a:r>
            <a:r>
              <a:rPr lang="en-US" dirty="0" smtClean="0">
                <a:ea typeface="+mn-ea"/>
                <a:cs typeface="+mn-cs"/>
              </a:rPr>
              <a:t>)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dirty="0" smtClean="0">
                <a:ea typeface="+mn-ea"/>
                <a:cs typeface="+mn-cs"/>
              </a:rPr>
              <a:t>    </a:t>
            </a:r>
            <a:r>
              <a:rPr lang="en-US" dirty="0" err="1" smtClean="0">
                <a:ea typeface="+mn-ea"/>
                <a:cs typeface="+mn-cs"/>
              </a:rPr>
              <a:t>blockingPlay</a:t>
            </a:r>
            <a:r>
              <a:rPr lang="en-US" dirty="0" smtClean="0">
                <a:ea typeface="+mn-ea"/>
                <a:cs typeface="+mn-cs"/>
              </a:rPr>
              <a:t>(</a:t>
            </a:r>
            <a:r>
              <a:rPr lang="en-US" dirty="0" err="1" smtClean="0">
                <a:ea typeface="+mn-ea"/>
                <a:cs typeface="+mn-cs"/>
              </a:rPr>
              <a:t>snd</a:t>
            </a:r>
            <a:r>
              <a:rPr lang="en-US" dirty="0" smtClean="0">
                <a:ea typeface="+mn-ea"/>
                <a:cs typeface="+mn-cs"/>
              </a:rPr>
              <a:t>)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dirty="0" smtClean="0">
                <a:ea typeface="+mn-ea"/>
                <a:cs typeface="+mn-cs"/>
              </a:rPr>
              <a:t>    </a:t>
            </a:r>
            <a:r>
              <a:rPr lang="en-US" dirty="0" err="1" smtClean="0">
                <a:ea typeface="+mn-ea"/>
                <a:cs typeface="+mn-cs"/>
              </a:rPr>
              <a:t>pic</a:t>
            </a:r>
            <a:r>
              <a:rPr lang="en-US" dirty="0" smtClean="0">
                <a:ea typeface="+mn-ea"/>
                <a:cs typeface="+mn-cs"/>
              </a:rPr>
              <a:t> = </a:t>
            </a:r>
            <a:r>
              <a:rPr lang="en-US" dirty="0" err="1" smtClean="0">
                <a:ea typeface="+mn-ea"/>
                <a:cs typeface="+mn-cs"/>
              </a:rPr>
              <a:t>makePicture</a:t>
            </a:r>
            <a:r>
              <a:rPr lang="en-US" dirty="0" smtClean="0">
                <a:ea typeface="+mn-ea"/>
                <a:cs typeface="+mn-cs"/>
              </a:rPr>
              <a:t>(</a:t>
            </a:r>
            <a:r>
              <a:rPr lang="en-US" dirty="0" err="1" smtClean="0">
                <a:ea typeface="+mn-ea"/>
                <a:cs typeface="+mn-cs"/>
              </a:rPr>
              <a:t>getMediaPath</a:t>
            </a:r>
            <a:r>
              <a:rPr lang="en-US" dirty="0" smtClean="0">
                <a:ea typeface="+mn-ea"/>
                <a:cs typeface="+mn-cs"/>
              </a:rPr>
              <a:t>("jungle2.jpg"))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dirty="0" smtClean="0">
                <a:ea typeface="+mn-ea"/>
                <a:cs typeface="+mn-cs"/>
              </a:rPr>
              <a:t>    </a:t>
            </a:r>
            <a:r>
              <a:rPr lang="en-US" dirty="0" err="1" smtClean="0">
                <a:ea typeface="+mn-ea"/>
                <a:cs typeface="+mn-cs"/>
              </a:rPr>
              <a:t>snd</a:t>
            </a:r>
            <a:r>
              <a:rPr lang="en-US" dirty="0" smtClean="0">
                <a:ea typeface="+mn-ea"/>
                <a:cs typeface="+mn-cs"/>
              </a:rPr>
              <a:t> = </a:t>
            </a:r>
            <a:r>
              <a:rPr lang="en-US" dirty="0" err="1" smtClean="0">
                <a:ea typeface="+mn-ea"/>
                <a:cs typeface="+mn-cs"/>
              </a:rPr>
              <a:t>makeSound</a:t>
            </a:r>
            <a:r>
              <a:rPr lang="en-US" dirty="0" smtClean="0">
                <a:ea typeface="+mn-ea"/>
                <a:cs typeface="+mn-cs"/>
              </a:rPr>
              <a:t>(</a:t>
            </a:r>
            <a:r>
              <a:rPr lang="en-US" dirty="0" err="1" smtClean="0">
                <a:ea typeface="+mn-ea"/>
                <a:cs typeface="+mn-cs"/>
              </a:rPr>
              <a:t>getMediaPath</a:t>
            </a:r>
            <a:r>
              <a:rPr lang="en-US" dirty="0" smtClean="0">
                <a:ea typeface="+mn-ea"/>
                <a:cs typeface="+mn-cs"/>
              </a:rPr>
              <a:t>("bassoon-c4.wav"))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dirty="0" smtClean="0">
                <a:ea typeface="+mn-ea"/>
                <a:cs typeface="+mn-cs"/>
              </a:rPr>
              <a:t>    show(</a:t>
            </a:r>
            <a:r>
              <a:rPr lang="en-US" dirty="0" err="1" smtClean="0">
                <a:ea typeface="+mn-ea"/>
                <a:cs typeface="+mn-cs"/>
              </a:rPr>
              <a:t>pic</a:t>
            </a:r>
            <a:r>
              <a:rPr lang="en-US" dirty="0" smtClean="0">
                <a:ea typeface="+mn-ea"/>
                <a:cs typeface="+mn-cs"/>
              </a:rPr>
              <a:t>)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dirty="0" smtClean="0">
                <a:ea typeface="+mn-ea"/>
                <a:cs typeface="+mn-cs"/>
              </a:rPr>
              <a:t>    </a:t>
            </a:r>
            <a:r>
              <a:rPr lang="en-US" dirty="0" err="1" smtClean="0">
                <a:ea typeface="+mn-ea"/>
                <a:cs typeface="+mn-cs"/>
              </a:rPr>
              <a:t>blockingPlay</a:t>
            </a:r>
            <a:r>
              <a:rPr lang="en-US" dirty="0" smtClean="0">
                <a:ea typeface="+mn-ea"/>
                <a:cs typeface="+mn-cs"/>
              </a:rPr>
              <a:t>(</a:t>
            </a:r>
            <a:r>
              <a:rPr lang="en-US" dirty="0" err="1" smtClean="0">
                <a:ea typeface="+mn-ea"/>
                <a:cs typeface="+mn-cs"/>
              </a:rPr>
              <a:t>snd</a:t>
            </a:r>
            <a:r>
              <a:rPr lang="en-US" dirty="0" smtClean="0">
                <a:ea typeface="+mn-ea"/>
                <a:cs typeface="+mn-cs"/>
              </a:rPr>
              <a:t>)</a:t>
            </a:r>
            <a:endParaRPr lang="en-US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4405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00729"/>
            <a:ext cx="9144000" cy="1210020"/>
          </a:xfrm>
        </p:spPr>
        <p:txBody>
          <a:bodyPr/>
          <a:lstStyle/>
          <a:p>
            <a:pPr algn="l"/>
            <a:r>
              <a:rPr lang="en-US" b="1" dirty="0" smtClean="0"/>
              <a:t>Class variable: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146852"/>
            <a:ext cx="9144000" cy="2554357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A variable that is shared by all instances of a class. Class variables are defined within a class but outside any of the class's methods. Class variables are not used as frequently as instance variables are.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330139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What</a:t>
            </a:r>
            <a:r>
              <a:rPr lang="ja-JP" altLang="en-US" smtClean="0">
                <a:ea typeface="ＭＳ Ｐゴシック" panose="020B0600070205080204" pitchFamily="34" charset="-128"/>
              </a:rPr>
              <a:t>’</a:t>
            </a:r>
            <a:r>
              <a:rPr lang="en-US" altLang="ja-JP" smtClean="0">
                <a:ea typeface="ＭＳ Ｐゴシック" panose="020B0600070205080204" pitchFamily="34" charset="-128"/>
              </a:rPr>
              <a:t>s wrong with this?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From Procedural Abstraction: </a:t>
            </a:r>
          </a:p>
          <a:p>
            <a:pPr lvl="1" eaLnBrk="1" hangingPunct="1"/>
            <a:r>
              <a:rPr lang="en-US" altLang="en-US" smtClean="0">
                <a:ea typeface="ＭＳ Ｐゴシック" panose="020B0600070205080204" pitchFamily="34" charset="-128"/>
              </a:rPr>
              <a:t>We have duplicated code. </a:t>
            </a:r>
          </a:p>
          <a:p>
            <a:pPr lvl="1" eaLnBrk="1" hangingPunct="1"/>
            <a:r>
              <a:rPr lang="en-US" altLang="en-US" smtClean="0">
                <a:ea typeface="ＭＳ Ｐゴシック" panose="020B0600070205080204" pitchFamily="34" charset="-128"/>
              </a:rPr>
              <a:t>We should get rid of it.</a:t>
            </a: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From Object-Oriented Programming:</a:t>
            </a:r>
          </a:p>
          <a:p>
            <a:pPr lvl="1" eaLnBrk="1" hangingPunct="1"/>
            <a:r>
              <a:rPr lang="en-US" altLang="en-US" smtClean="0">
                <a:ea typeface="ＭＳ Ｐゴシック" panose="020B0600070205080204" pitchFamily="34" charset="-128"/>
              </a:rPr>
              <a:t>We have an object: A slide.</a:t>
            </a:r>
          </a:p>
        </p:txBody>
      </p:sp>
    </p:spTree>
    <p:extLst>
      <p:ext uri="{BB962C8B-B14F-4D97-AF65-F5344CB8AC3E}">
        <p14:creationId xmlns:p14="http://schemas.microsoft.com/office/powerpoint/2010/main" val="34593752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The Slide Object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What does a slide know?</a:t>
            </a:r>
          </a:p>
          <a:p>
            <a:pPr lvl="1" eaLnBrk="1" hangingPunct="1"/>
            <a:r>
              <a:rPr lang="en-US" altLang="en-US" smtClean="0">
                <a:ea typeface="ＭＳ Ｐゴシック" panose="020B0600070205080204" pitchFamily="34" charset="-128"/>
              </a:rPr>
              <a:t>It has a picture.</a:t>
            </a:r>
          </a:p>
          <a:p>
            <a:pPr lvl="1" eaLnBrk="1" hangingPunct="1"/>
            <a:r>
              <a:rPr lang="en-US" altLang="en-US" smtClean="0">
                <a:ea typeface="ＭＳ Ｐゴシック" panose="020B0600070205080204" pitchFamily="34" charset="-128"/>
              </a:rPr>
              <a:t>It has a sound</a:t>
            </a: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What can a slide do?</a:t>
            </a:r>
          </a:p>
          <a:p>
            <a:pPr lvl="1" eaLnBrk="1" hangingPunct="1"/>
            <a:r>
              <a:rPr lang="en-US" altLang="en-US" smtClean="0">
                <a:ea typeface="ＭＳ Ｐゴシック" panose="020B0600070205080204" pitchFamily="34" charset="-128"/>
              </a:rPr>
              <a:t>Show itself.</a:t>
            </a:r>
          </a:p>
          <a:p>
            <a:pPr lvl="2" eaLnBrk="1" hangingPunct="1"/>
            <a:r>
              <a:rPr lang="en-US" altLang="en-US" smtClean="0">
                <a:ea typeface="ＭＳ Ｐゴシック" panose="020B0600070205080204" pitchFamily="34" charset="-128"/>
              </a:rPr>
              <a:t>Show its picture.</a:t>
            </a:r>
          </a:p>
          <a:p>
            <a:pPr lvl="2" eaLnBrk="1" hangingPunct="1"/>
            <a:r>
              <a:rPr lang="en-US" altLang="en-US" smtClean="0">
                <a:ea typeface="ＭＳ Ｐゴシック" panose="020B0600070205080204" pitchFamily="34" charset="-128"/>
              </a:rPr>
              <a:t>(Blocking) Play its sound.</a:t>
            </a:r>
          </a:p>
        </p:txBody>
      </p:sp>
    </p:spTree>
    <p:extLst>
      <p:ext uri="{BB962C8B-B14F-4D97-AF65-F5344CB8AC3E}">
        <p14:creationId xmlns:p14="http://schemas.microsoft.com/office/powerpoint/2010/main" val="35590385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We need to define a slide class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Easy enough: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>
                <a:latin typeface="American Typewriter" pitchFamily="1" charset="0"/>
                <a:ea typeface="ＭＳ Ｐゴシック" panose="020B0600070205080204" pitchFamily="34" charset="-128"/>
              </a:rPr>
              <a:t>class slide:</a:t>
            </a: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That wasn</a:t>
            </a:r>
            <a:r>
              <a:rPr lang="ja-JP" altLang="en-US" smtClean="0">
                <a:ea typeface="ＭＳ Ｐゴシック" panose="020B0600070205080204" pitchFamily="34" charset="-128"/>
              </a:rPr>
              <a:t>’</a:t>
            </a:r>
            <a:r>
              <a:rPr lang="en-US" altLang="ja-JP" smtClean="0">
                <a:ea typeface="ＭＳ Ｐゴシック" panose="020B0600070205080204" pitchFamily="34" charset="-128"/>
              </a:rPr>
              <a:t>t so hard was it?</a:t>
            </a: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What comes next?</a:t>
            </a:r>
          </a:p>
          <a:p>
            <a:pPr lvl="1" eaLnBrk="1" hangingPunct="1"/>
            <a:r>
              <a:rPr lang="en-US" altLang="en-US" smtClean="0">
                <a:ea typeface="ＭＳ Ｐゴシック" panose="020B0600070205080204" pitchFamily="34" charset="-128"/>
              </a:rPr>
              <a:t>Some method for creating new slides.</a:t>
            </a:r>
          </a:p>
          <a:p>
            <a:pPr lvl="1" eaLnBrk="1" hangingPunct="1"/>
            <a:r>
              <a:rPr lang="en-US" altLang="en-US" smtClean="0">
                <a:ea typeface="ＭＳ Ｐゴシック" panose="020B0600070205080204" pitchFamily="34" charset="-128"/>
              </a:rPr>
              <a:t>Some method for playing slides.</a:t>
            </a:r>
          </a:p>
        </p:txBody>
      </p:sp>
    </p:spTree>
    <p:extLst>
      <p:ext uri="{BB962C8B-B14F-4D97-AF65-F5344CB8AC3E}">
        <p14:creationId xmlns:p14="http://schemas.microsoft.com/office/powerpoint/2010/main" val="16684437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Creating new instances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We are going to create new instances by calling the class name as if it were a function.</a:t>
            </a:r>
          </a:p>
          <a:p>
            <a:pPr lvl="1" eaLnBrk="1" hangingPunct="1"/>
            <a:r>
              <a:rPr lang="en-US" altLang="en-US" smtClean="0">
                <a:ea typeface="ＭＳ Ｐゴシック" panose="020B0600070205080204" pitchFamily="34" charset="-128"/>
              </a:rPr>
              <a:t>That will automatically create a new instance of the class.</a:t>
            </a:r>
          </a:p>
        </p:txBody>
      </p:sp>
    </p:spTree>
    <p:extLst>
      <p:ext uri="{BB962C8B-B14F-4D97-AF65-F5344CB8AC3E}">
        <p14:creationId xmlns:p14="http://schemas.microsoft.com/office/powerpoint/2010/main" val="4324676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Creating a slide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935164"/>
            <a:ext cx="6553200" cy="2484437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sz="2000" dirty="0"/>
              <a:t>&gt;&gt;&gt; slide1=slide()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sz="2000" dirty="0"/>
              <a:t>&gt;&gt;&gt; slide1.picture = </a:t>
            </a:r>
            <a:r>
              <a:rPr lang="en-US" sz="2000" dirty="0" err="1"/>
              <a:t>makePicture</a:t>
            </a:r>
            <a:r>
              <a:rPr lang="en-US" sz="2000" dirty="0"/>
              <a:t>(</a:t>
            </a:r>
            <a:r>
              <a:rPr lang="en-US" sz="2000" dirty="0" err="1"/>
              <a:t>getMediaPath</a:t>
            </a:r>
            <a:r>
              <a:rPr lang="en-US" sz="2000" dirty="0"/>
              <a:t>("barbara.jpg"))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sz="2000" dirty="0"/>
              <a:t>&gt;&gt;&gt; slide1.sound = </a:t>
            </a:r>
            <a:r>
              <a:rPr lang="en-US" sz="2000" dirty="0" err="1"/>
              <a:t>makeSound</a:t>
            </a:r>
            <a:r>
              <a:rPr lang="en-US" sz="2000" dirty="0"/>
              <a:t>(</a:t>
            </a:r>
            <a:r>
              <a:rPr lang="en-US" sz="2000" dirty="0" err="1"/>
              <a:t>getMediaPath</a:t>
            </a:r>
            <a:r>
              <a:rPr lang="en-US" sz="2000" dirty="0"/>
              <a:t>("bassoon-c4.wav"))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934200" y="1524001"/>
            <a:ext cx="3733800" cy="9239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latin typeface="Constantia" panose="02030602050306030303" pitchFamily="18" charset="0"/>
              </a:rPr>
              <a:t>Let</a:t>
            </a:r>
            <a:r>
              <a:rPr lang="ja-JP" altLang="en-US" sz="1800">
                <a:latin typeface="Constantia" panose="02030602050306030303" pitchFamily="18" charset="0"/>
              </a:rPr>
              <a:t>’</a:t>
            </a:r>
            <a:r>
              <a:rPr lang="en-US" altLang="ja-JP" sz="1800">
                <a:latin typeface="Constantia" panose="02030602050306030303" pitchFamily="18" charset="0"/>
              </a:rPr>
              <a:t>s create a slide and give it a picture and sound instance variables.</a:t>
            </a:r>
            <a:endParaRPr lang="en-US" altLang="en-US" sz="180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8019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Defining a show() method</a:t>
            </a:r>
          </a:p>
        </p:txBody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To show a slide, we want to show() the picture and blockingPlay() the sound.</a:t>
            </a: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We define the function as part of the class block.</a:t>
            </a:r>
          </a:p>
          <a:p>
            <a:pPr lvl="1" eaLnBrk="1" hangingPunct="1"/>
            <a:r>
              <a:rPr lang="en-US" altLang="en-US" smtClean="0">
                <a:ea typeface="ＭＳ Ｐゴシック" panose="020B0600070205080204" pitchFamily="34" charset="-128"/>
              </a:rPr>
              <a:t>So this is a def that gets indented.</a:t>
            </a:r>
          </a:p>
        </p:txBody>
      </p:sp>
    </p:spTree>
    <p:extLst>
      <p:ext uri="{BB962C8B-B14F-4D97-AF65-F5344CB8AC3E}">
        <p14:creationId xmlns:p14="http://schemas.microsoft.com/office/powerpoint/2010/main" val="6017924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Defining the method show()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935164"/>
            <a:ext cx="3581400" cy="3551237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Why self?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>
                <a:ea typeface="ＭＳ Ｐゴシック" panose="020B0600070205080204" pitchFamily="34" charset="-128"/>
              </a:rPr>
              <a:t>When we say object.method(),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>
                <a:ea typeface="ＭＳ Ｐゴシック" panose="020B0600070205080204" pitchFamily="34" charset="-128"/>
              </a:rPr>
              <a:t>Python finds the method in the object</a:t>
            </a:r>
            <a:r>
              <a:rPr lang="ja-JP" altLang="en-US" sz="2200">
                <a:ea typeface="ＭＳ Ｐゴシック" panose="020B0600070205080204" pitchFamily="34" charset="-128"/>
              </a:rPr>
              <a:t>’</a:t>
            </a:r>
            <a:r>
              <a:rPr lang="en-US" altLang="ja-JP" sz="2200">
                <a:ea typeface="ＭＳ Ｐゴシック" panose="020B0600070205080204" pitchFamily="34" charset="-128"/>
              </a:rPr>
              <a:t>s class,</a:t>
            </a:r>
            <a:br>
              <a:rPr lang="en-US" altLang="ja-JP" sz="2200">
                <a:ea typeface="ＭＳ Ｐゴシック" panose="020B0600070205080204" pitchFamily="34" charset="-128"/>
              </a:rPr>
            </a:br>
            <a:r>
              <a:rPr lang="en-US" altLang="ja-JP" sz="2200">
                <a:ea typeface="ＭＳ Ｐゴシック" panose="020B0600070205080204" pitchFamily="34" charset="-128"/>
              </a:rPr>
              <a:t>then calls it with the object as an input.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>
                <a:ea typeface="ＭＳ Ｐゴシック" panose="020B0600070205080204" pitchFamily="34" charset="-128"/>
              </a:rPr>
              <a:t>Python style is to call that self.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900">
                <a:ea typeface="ＭＳ Ｐゴシック" panose="020B0600070205080204" pitchFamily="34" charset="-128"/>
              </a:rPr>
              <a:t>It</a:t>
            </a:r>
            <a:r>
              <a:rPr lang="ja-JP" altLang="en-US" sz="1900">
                <a:ea typeface="ＭＳ Ｐゴシック" panose="020B0600070205080204" pitchFamily="34" charset="-128"/>
              </a:rPr>
              <a:t>’</a:t>
            </a:r>
            <a:r>
              <a:rPr lang="en-US" altLang="ja-JP" sz="1900">
                <a:ea typeface="ＭＳ Ｐゴシック" panose="020B0600070205080204" pitchFamily="34" charset="-128"/>
              </a:rPr>
              <a:t>s the object itself.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>
              <a:ea typeface="ＭＳ Ｐゴシック" panose="020B0600070205080204" pitchFamily="34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67400" y="1981200"/>
            <a:ext cx="4495800" cy="19383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/>
              <a:t>class slide:</a:t>
            </a:r>
          </a:p>
          <a:p>
            <a:pPr>
              <a:defRPr/>
            </a:pPr>
            <a:r>
              <a:rPr lang="en-US" sz="2400" dirty="0"/>
              <a:t>  def show(self):</a:t>
            </a:r>
          </a:p>
          <a:p>
            <a:pPr>
              <a:defRPr/>
            </a:pPr>
            <a:r>
              <a:rPr lang="en-US" sz="2400" dirty="0"/>
              <a:t>      show(</a:t>
            </a:r>
            <a:r>
              <a:rPr lang="en-US" sz="2400" dirty="0" err="1"/>
              <a:t>self.picture</a:t>
            </a:r>
            <a:r>
              <a:rPr lang="en-US" sz="2400" dirty="0"/>
              <a:t>)</a:t>
            </a:r>
          </a:p>
          <a:p>
            <a:pPr>
              <a:defRPr/>
            </a:pPr>
            <a:r>
              <a:rPr lang="en-US" sz="2400" dirty="0"/>
              <a:t>      </a:t>
            </a:r>
            <a:r>
              <a:rPr lang="en-US" sz="2400" dirty="0" err="1"/>
              <a:t>blockingPlay</a:t>
            </a:r>
            <a:r>
              <a:rPr lang="en-US" sz="2400" dirty="0"/>
              <a:t>(</a:t>
            </a:r>
            <a:r>
              <a:rPr lang="en-US" sz="2400" dirty="0" err="1"/>
              <a:t>self.sound</a:t>
            </a:r>
            <a:r>
              <a:rPr lang="en-US" sz="2400" dirty="0"/>
              <a:t>)</a:t>
            </a:r>
          </a:p>
          <a:p>
            <a:pPr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167750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Now we can show our slide</a:t>
            </a:r>
          </a:p>
        </p:txBody>
      </p:sp>
      <p:sp>
        <p:nvSpPr>
          <p:cNvPr id="655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>
                <a:ea typeface="ＭＳ Ｐゴシック" panose="020B0600070205080204" pitchFamily="34" charset="-128"/>
              </a:rPr>
              <a:t>&gt;&gt;&gt; slide1.show()</a:t>
            </a: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We execute the method using the same dot notation we</a:t>
            </a:r>
            <a:r>
              <a:rPr lang="ja-JP" altLang="en-US" smtClean="0">
                <a:ea typeface="ＭＳ Ｐゴシック" panose="020B0600070205080204" pitchFamily="34" charset="-128"/>
              </a:rPr>
              <a:t>’</a:t>
            </a:r>
            <a:r>
              <a:rPr lang="en-US" altLang="ja-JP" smtClean="0">
                <a:ea typeface="ＭＳ Ｐゴシック" panose="020B0600070205080204" pitchFamily="34" charset="-128"/>
              </a:rPr>
              <a:t>ve seen previously.</a:t>
            </a: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Does just what you</a:t>
            </a:r>
            <a:r>
              <a:rPr lang="ja-JP" altLang="en-US" smtClean="0">
                <a:ea typeface="ＭＳ Ｐゴシック" panose="020B0600070205080204" pitchFamily="34" charset="-128"/>
              </a:rPr>
              <a:t>’</a:t>
            </a:r>
            <a:r>
              <a:rPr lang="en-US" altLang="ja-JP" smtClean="0">
                <a:ea typeface="ＭＳ Ｐゴシック" panose="020B0600070205080204" pitchFamily="34" charset="-128"/>
              </a:rPr>
              <a:t>d expect it to do.</a:t>
            </a:r>
          </a:p>
          <a:p>
            <a:pPr lvl="1" eaLnBrk="1" hangingPunct="1"/>
            <a:r>
              <a:rPr lang="en-US" altLang="en-US" smtClean="0">
                <a:ea typeface="ＭＳ Ｐゴシック" panose="020B0600070205080204" pitchFamily="34" charset="-128"/>
              </a:rPr>
              <a:t>Shows the picture.</a:t>
            </a:r>
          </a:p>
          <a:p>
            <a:pPr lvl="1" eaLnBrk="1" hangingPunct="1"/>
            <a:r>
              <a:rPr lang="en-US" altLang="en-US" smtClean="0">
                <a:ea typeface="ＭＳ Ｐゴシック" panose="020B0600070205080204" pitchFamily="34" charset="-128"/>
              </a:rPr>
              <a:t>Plays the sound.</a:t>
            </a:r>
          </a:p>
        </p:txBody>
      </p:sp>
    </p:spTree>
    <p:extLst>
      <p:ext uri="{BB962C8B-B14F-4D97-AF65-F5344CB8AC3E}">
        <p14:creationId xmlns:p14="http://schemas.microsoft.com/office/powerpoint/2010/main" val="221349862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Making it simpler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Can we get rid of those picture and sound assignments?</a:t>
            </a: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What if we could call slide as if it were a real function, with inputs?</a:t>
            </a:r>
          </a:p>
          <a:p>
            <a:pPr lvl="1" eaLnBrk="1" hangingPunct="1"/>
            <a:r>
              <a:rPr lang="en-US" altLang="en-US" smtClean="0">
                <a:ea typeface="ＭＳ Ｐゴシック" panose="020B0600070205080204" pitchFamily="34" charset="-128"/>
              </a:rPr>
              <a:t>Then we could pass in the picture and sound filenames as inputs.</a:t>
            </a: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We can do this, by defining what Java calls a constructor.</a:t>
            </a:r>
          </a:p>
          <a:p>
            <a:pPr lvl="1" eaLnBrk="1" hangingPunct="1"/>
            <a:r>
              <a:rPr lang="en-US" altLang="en-US" smtClean="0">
                <a:ea typeface="ＭＳ Ｐゴシック" panose="020B0600070205080204" pitchFamily="34" charset="-128"/>
              </a:rPr>
              <a:t>A method that builds your object for you.</a:t>
            </a:r>
          </a:p>
        </p:txBody>
      </p:sp>
    </p:spTree>
    <p:extLst>
      <p:ext uri="{BB962C8B-B14F-4D97-AF65-F5344CB8AC3E}">
        <p14:creationId xmlns:p14="http://schemas.microsoft.com/office/powerpoint/2010/main" val="22038371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Making instances more flexibly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To create new instances with inputs, we must define a function named __init__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That</a:t>
            </a:r>
            <a:r>
              <a:rPr lang="ja-JP" altLang="en-US" smtClean="0">
                <a:ea typeface="ＭＳ Ｐゴシック" panose="020B0600070205080204" pitchFamily="34" charset="-128"/>
              </a:rPr>
              <a:t>’</a:t>
            </a:r>
            <a:r>
              <a:rPr lang="en-US" altLang="ja-JP" smtClean="0">
                <a:ea typeface="ＭＳ Ｐゴシック" panose="020B0600070205080204" pitchFamily="34" charset="-128"/>
              </a:rPr>
              <a:t>s underscore-underscore-i-n-i-t-underscore-underscore.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It</a:t>
            </a:r>
            <a:r>
              <a:rPr lang="ja-JP" altLang="en-US" smtClean="0">
                <a:ea typeface="ＭＳ Ｐゴシック" panose="020B0600070205080204" pitchFamily="34" charset="-128"/>
              </a:rPr>
              <a:t>’</a:t>
            </a:r>
            <a:r>
              <a:rPr lang="en-US" altLang="ja-JP" smtClean="0">
                <a:ea typeface="ＭＳ Ｐゴシック" panose="020B0600070205080204" pitchFamily="34" charset="-128"/>
              </a:rPr>
              <a:t>s the predefined name for a method that initializes new objects.</a:t>
            </a:r>
            <a:br>
              <a:rPr lang="en-US" altLang="ja-JP" smtClean="0">
                <a:ea typeface="ＭＳ Ｐゴシック" panose="020B0600070205080204" pitchFamily="34" charset="-128"/>
              </a:rPr>
            </a:br>
            <a:endParaRPr lang="en-US" altLang="ja-JP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Our __init__ function will take three inputs: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self, because all methods take that.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And a picture and sound filename.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We</a:t>
            </a:r>
            <a:r>
              <a:rPr lang="ja-JP" altLang="en-US" smtClean="0">
                <a:ea typeface="ＭＳ Ｐゴシック" panose="020B0600070205080204" pitchFamily="34" charset="-128"/>
              </a:rPr>
              <a:t>’</a:t>
            </a:r>
            <a:r>
              <a:rPr lang="en-US" altLang="ja-JP" smtClean="0">
                <a:ea typeface="ＭＳ Ｐゴシック" panose="020B0600070205080204" pitchFamily="34" charset="-128"/>
              </a:rPr>
              <a:t>ll create the pictures and sounds in the method.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0544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00729"/>
            <a:ext cx="9144000" cy="1210020"/>
          </a:xfrm>
        </p:spPr>
        <p:txBody>
          <a:bodyPr/>
          <a:lstStyle/>
          <a:p>
            <a:pPr algn="l"/>
            <a:r>
              <a:rPr lang="en-US" b="1" dirty="0" smtClean="0"/>
              <a:t>Data member: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146852"/>
            <a:ext cx="9144000" cy="2554357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A class variable or instance variable that holds data associated with a class and its objects.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6650155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Our whole slide class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dirty="0" smtClean="0">
                <a:ea typeface="+mn-ea"/>
                <a:cs typeface="+mn-cs"/>
              </a:rPr>
              <a:t>class slide: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dirty="0" smtClean="0">
                <a:ea typeface="+mn-ea"/>
                <a:cs typeface="+mn-cs"/>
              </a:rPr>
              <a:t>  def __init__(self, </a:t>
            </a:r>
            <a:r>
              <a:rPr lang="en-US" dirty="0" err="1" smtClean="0">
                <a:ea typeface="+mn-ea"/>
                <a:cs typeface="+mn-cs"/>
              </a:rPr>
              <a:t>pictureFile,soundFile</a:t>
            </a:r>
            <a:r>
              <a:rPr lang="en-US" dirty="0" smtClean="0">
                <a:ea typeface="+mn-ea"/>
                <a:cs typeface="+mn-cs"/>
              </a:rPr>
              <a:t>):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dirty="0" smtClean="0">
                <a:ea typeface="+mn-ea"/>
                <a:cs typeface="+mn-cs"/>
              </a:rPr>
              <a:t>      </a:t>
            </a:r>
            <a:r>
              <a:rPr lang="en-US" dirty="0" err="1" smtClean="0">
                <a:ea typeface="+mn-ea"/>
                <a:cs typeface="+mn-cs"/>
              </a:rPr>
              <a:t>self.picture</a:t>
            </a:r>
            <a:r>
              <a:rPr lang="en-US" dirty="0" smtClean="0">
                <a:ea typeface="+mn-ea"/>
                <a:cs typeface="+mn-cs"/>
              </a:rPr>
              <a:t> = </a:t>
            </a:r>
            <a:r>
              <a:rPr lang="en-US" dirty="0" err="1" smtClean="0">
                <a:ea typeface="+mn-ea"/>
                <a:cs typeface="+mn-cs"/>
              </a:rPr>
              <a:t>makePicture</a:t>
            </a:r>
            <a:r>
              <a:rPr lang="en-US" dirty="0" smtClean="0">
                <a:ea typeface="+mn-ea"/>
                <a:cs typeface="+mn-cs"/>
              </a:rPr>
              <a:t>(</a:t>
            </a:r>
            <a:r>
              <a:rPr lang="en-US" dirty="0" err="1" smtClean="0">
                <a:ea typeface="+mn-ea"/>
                <a:cs typeface="+mn-cs"/>
              </a:rPr>
              <a:t>pictureFile</a:t>
            </a:r>
            <a:r>
              <a:rPr lang="en-US" dirty="0" smtClean="0">
                <a:ea typeface="+mn-ea"/>
                <a:cs typeface="+mn-cs"/>
              </a:rPr>
              <a:t>)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dirty="0" smtClean="0">
                <a:ea typeface="+mn-ea"/>
                <a:cs typeface="+mn-cs"/>
              </a:rPr>
              <a:t>      </a:t>
            </a:r>
            <a:r>
              <a:rPr lang="en-US" dirty="0" err="1" smtClean="0">
                <a:ea typeface="+mn-ea"/>
                <a:cs typeface="+mn-cs"/>
              </a:rPr>
              <a:t>self.sound</a:t>
            </a:r>
            <a:r>
              <a:rPr lang="en-US" dirty="0" smtClean="0">
                <a:ea typeface="+mn-ea"/>
                <a:cs typeface="+mn-cs"/>
              </a:rPr>
              <a:t> = </a:t>
            </a:r>
            <a:r>
              <a:rPr lang="en-US" dirty="0" err="1" smtClean="0">
                <a:ea typeface="+mn-ea"/>
                <a:cs typeface="+mn-cs"/>
              </a:rPr>
              <a:t>makeSound</a:t>
            </a:r>
            <a:r>
              <a:rPr lang="en-US" dirty="0" smtClean="0">
                <a:ea typeface="+mn-ea"/>
                <a:cs typeface="+mn-cs"/>
              </a:rPr>
              <a:t>(</a:t>
            </a:r>
            <a:r>
              <a:rPr lang="en-US" dirty="0" err="1" smtClean="0">
                <a:ea typeface="+mn-ea"/>
                <a:cs typeface="+mn-cs"/>
              </a:rPr>
              <a:t>soundFile</a:t>
            </a:r>
            <a:r>
              <a:rPr lang="en-US" dirty="0" smtClean="0">
                <a:ea typeface="+mn-ea"/>
                <a:cs typeface="+mn-cs"/>
              </a:rPr>
              <a:t>)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en-US" dirty="0" smtClean="0">
              <a:ea typeface="+mn-ea"/>
              <a:cs typeface="+mn-cs"/>
            </a:endParaRP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dirty="0" smtClean="0">
                <a:ea typeface="+mn-ea"/>
                <a:cs typeface="+mn-cs"/>
              </a:rPr>
              <a:t>  def show(self):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dirty="0" smtClean="0">
                <a:ea typeface="+mn-ea"/>
                <a:cs typeface="+mn-cs"/>
              </a:rPr>
              <a:t>      show(</a:t>
            </a:r>
            <a:r>
              <a:rPr lang="en-US" dirty="0" err="1" smtClean="0">
                <a:ea typeface="+mn-ea"/>
                <a:cs typeface="+mn-cs"/>
              </a:rPr>
              <a:t>self.picture</a:t>
            </a:r>
            <a:r>
              <a:rPr lang="en-US" dirty="0" smtClean="0">
                <a:ea typeface="+mn-ea"/>
                <a:cs typeface="+mn-cs"/>
              </a:rPr>
              <a:t>)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dirty="0" smtClean="0">
                <a:ea typeface="+mn-ea"/>
                <a:cs typeface="+mn-cs"/>
              </a:rPr>
              <a:t>      </a:t>
            </a:r>
            <a:r>
              <a:rPr lang="en-US" dirty="0" err="1" smtClean="0">
                <a:ea typeface="+mn-ea"/>
                <a:cs typeface="+mn-cs"/>
              </a:rPr>
              <a:t>blockingPlay</a:t>
            </a:r>
            <a:r>
              <a:rPr lang="en-US" dirty="0" smtClean="0">
                <a:ea typeface="+mn-ea"/>
                <a:cs typeface="+mn-cs"/>
              </a:rPr>
              <a:t>(</a:t>
            </a:r>
            <a:r>
              <a:rPr lang="en-US" dirty="0" err="1" smtClean="0">
                <a:ea typeface="+mn-ea"/>
                <a:cs typeface="+mn-cs"/>
              </a:rPr>
              <a:t>self.sound</a:t>
            </a:r>
            <a:r>
              <a:rPr lang="en-US" dirty="0" smtClean="0">
                <a:ea typeface="+mn-ea"/>
                <a:cs typeface="+mn-cs"/>
              </a:rPr>
              <a:t>)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en-US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454365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The playslideshow()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dirty="0" smtClean="0">
                <a:ea typeface="+mn-ea"/>
                <a:cs typeface="+mn-cs"/>
              </a:rPr>
              <a:t>def </a:t>
            </a:r>
            <a:r>
              <a:rPr lang="en-US" dirty="0" err="1" smtClean="0">
                <a:ea typeface="+mn-ea"/>
                <a:cs typeface="+mn-cs"/>
              </a:rPr>
              <a:t>playslideshow</a:t>
            </a:r>
            <a:r>
              <a:rPr lang="en-US" dirty="0" smtClean="0">
                <a:ea typeface="+mn-ea"/>
                <a:cs typeface="+mn-cs"/>
              </a:rPr>
              <a:t>():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dirty="0" smtClean="0">
                <a:ea typeface="+mn-ea"/>
                <a:cs typeface="+mn-cs"/>
              </a:rPr>
              <a:t>    slide1 = slide(</a:t>
            </a:r>
            <a:r>
              <a:rPr lang="en-US" dirty="0" err="1" smtClean="0">
                <a:ea typeface="+mn-ea"/>
                <a:cs typeface="+mn-cs"/>
              </a:rPr>
              <a:t>getMediaPath</a:t>
            </a:r>
            <a:r>
              <a:rPr lang="en-US" dirty="0" smtClean="0">
                <a:ea typeface="+mn-ea"/>
                <a:cs typeface="+mn-cs"/>
              </a:rPr>
              <a:t>("barbara.jpg"), </a:t>
            </a:r>
            <a:r>
              <a:rPr lang="en-US" dirty="0" err="1" smtClean="0">
                <a:ea typeface="+mn-ea"/>
                <a:cs typeface="+mn-cs"/>
              </a:rPr>
              <a:t>getMediaPath</a:t>
            </a:r>
            <a:r>
              <a:rPr lang="en-US" dirty="0" smtClean="0">
                <a:ea typeface="+mn-ea"/>
                <a:cs typeface="+mn-cs"/>
              </a:rPr>
              <a:t>("bassoon-c4.wav"))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dirty="0" smtClean="0">
                <a:ea typeface="+mn-ea"/>
                <a:cs typeface="+mn-cs"/>
              </a:rPr>
              <a:t>    slide2 = slide(</a:t>
            </a:r>
            <a:r>
              <a:rPr lang="en-US" dirty="0" err="1" smtClean="0">
                <a:ea typeface="+mn-ea"/>
                <a:cs typeface="+mn-cs"/>
              </a:rPr>
              <a:t>getMediaPath</a:t>
            </a:r>
            <a:r>
              <a:rPr lang="en-US" dirty="0" smtClean="0">
                <a:ea typeface="+mn-ea"/>
                <a:cs typeface="+mn-cs"/>
              </a:rPr>
              <a:t>("beach.jpg"),</a:t>
            </a:r>
            <a:r>
              <a:rPr lang="en-US" dirty="0" err="1" smtClean="0">
                <a:ea typeface="+mn-ea"/>
                <a:cs typeface="+mn-cs"/>
              </a:rPr>
              <a:t>getMediaPath</a:t>
            </a:r>
            <a:r>
              <a:rPr lang="en-US" dirty="0" smtClean="0">
                <a:ea typeface="+mn-ea"/>
                <a:cs typeface="+mn-cs"/>
              </a:rPr>
              <a:t>("bassoon-e4.wav"))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dirty="0" smtClean="0">
                <a:ea typeface="+mn-ea"/>
                <a:cs typeface="+mn-cs"/>
              </a:rPr>
              <a:t>    slide3 = slide(</a:t>
            </a:r>
            <a:r>
              <a:rPr lang="en-US" dirty="0" err="1" smtClean="0">
                <a:ea typeface="+mn-ea"/>
                <a:cs typeface="+mn-cs"/>
              </a:rPr>
              <a:t>getMediaPath</a:t>
            </a:r>
            <a:r>
              <a:rPr lang="en-US" dirty="0" smtClean="0">
                <a:ea typeface="+mn-ea"/>
                <a:cs typeface="+mn-cs"/>
              </a:rPr>
              <a:t>("santa.jpg"),</a:t>
            </a:r>
            <a:r>
              <a:rPr lang="en-US" dirty="0" err="1" smtClean="0">
                <a:ea typeface="+mn-ea"/>
                <a:cs typeface="+mn-cs"/>
              </a:rPr>
              <a:t>getMediaPath</a:t>
            </a:r>
            <a:r>
              <a:rPr lang="en-US" dirty="0" smtClean="0">
                <a:ea typeface="+mn-ea"/>
                <a:cs typeface="+mn-cs"/>
              </a:rPr>
              <a:t>("bassoon-g4.wav"))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dirty="0" smtClean="0">
                <a:ea typeface="+mn-ea"/>
                <a:cs typeface="+mn-cs"/>
              </a:rPr>
              <a:t>    slide4 = slide(</a:t>
            </a:r>
            <a:r>
              <a:rPr lang="en-US" dirty="0" err="1" smtClean="0">
                <a:ea typeface="+mn-ea"/>
                <a:cs typeface="+mn-cs"/>
              </a:rPr>
              <a:t>getMediaPath</a:t>
            </a:r>
            <a:r>
              <a:rPr lang="en-US" dirty="0" smtClean="0">
                <a:ea typeface="+mn-ea"/>
                <a:cs typeface="+mn-cs"/>
              </a:rPr>
              <a:t>("jungle2.jpg"),</a:t>
            </a:r>
            <a:r>
              <a:rPr lang="en-US" dirty="0" err="1" smtClean="0">
                <a:ea typeface="+mn-ea"/>
                <a:cs typeface="+mn-cs"/>
              </a:rPr>
              <a:t>getMediaPath</a:t>
            </a:r>
            <a:r>
              <a:rPr lang="en-US" dirty="0" smtClean="0">
                <a:ea typeface="+mn-ea"/>
                <a:cs typeface="+mn-cs"/>
              </a:rPr>
              <a:t>("bassoon-c4.wav"))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dirty="0" smtClean="0">
                <a:ea typeface="+mn-ea"/>
                <a:cs typeface="+mn-cs"/>
              </a:rPr>
              <a:t>    slide1.show()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dirty="0" smtClean="0">
                <a:ea typeface="+mn-ea"/>
                <a:cs typeface="+mn-cs"/>
              </a:rPr>
              <a:t>    slide2.show()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dirty="0" smtClean="0">
                <a:ea typeface="+mn-ea"/>
                <a:cs typeface="+mn-cs"/>
              </a:rPr>
              <a:t>    slide3.show()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dirty="0" smtClean="0">
                <a:ea typeface="+mn-ea"/>
                <a:cs typeface="+mn-cs"/>
              </a:rPr>
              <a:t>    slide4.show()</a:t>
            </a:r>
            <a:endParaRPr lang="en-US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202468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Using map with slides</a:t>
            </a:r>
          </a:p>
        </p:txBody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935164"/>
            <a:ext cx="7696200" cy="2484437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Slides are now just objects, like any other kind of object in Python.</a:t>
            </a: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They can be in lists, for example.</a:t>
            </a: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Which means that we can use map.</a:t>
            </a: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We need a function:</a:t>
            </a:r>
          </a:p>
          <a:p>
            <a:pPr eaLnBrk="1" hangingPunct="1"/>
            <a:endParaRPr lang="en-US" altLang="en-US" smtClean="0"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86200" y="4800600"/>
            <a:ext cx="3657600" cy="12001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/>
              <a:t>def </a:t>
            </a:r>
            <a:r>
              <a:rPr lang="en-US" sz="2400" dirty="0" err="1"/>
              <a:t>showSlide</a:t>
            </a:r>
            <a:r>
              <a:rPr lang="en-US" sz="2400" dirty="0"/>
              <a:t>(</a:t>
            </a:r>
            <a:r>
              <a:rPr lang="en-US" sz="2400" dirty="0" err="1"/>
              <a:t>aslide</a:t>
            </a:r>
            <a:r>
              <a:rPr lang="en-US" sz="2400" dirty="0"/>
              <a:t>):</a:t>
            </a:r>
          </a:p>
          <a:p>
            <a:pPr>
              <a:defRPr/>
            </a:pPr>
            <a:r>
              <a:rPr lang="en-US" sz="2400" dirty="0"/>
              <a:t>  </a:t>
            </a:r>
            <a:r>
              <a:rPr lang="en-US" sz="2400" dirty="0" err="1"/>
              <a:t>aslide.show</a:t>
            </a:r>
            <a:r>
              <a:rPr lang="en-US" sz="2400" dirty="0"/>
              <a:t>()</a:t>
            </a:r>
          </a:p>
          <a:p>
            <a:pPr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617238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PlaySlideShow with Map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935164"/>
            <a:ext cx="8229600" cy="2636837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sz="1800" dirty="0"/>
              <a:t>def </a:t>
            </a:r>
            <a:r>
              <a:rPr lang="en-US" sz="1800" dirty="0" err="1"/>
              <a:t>playslideshow</a:t>
            </a:r>
            <a:r>
              <a:rPr lang="en-US" sz="1800" dirty="0"/>
              <a:t>():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sz="1800" dirty="0"/>
              <a:t>    slide1 = slide(</a:t>
            </a:r>
            <a:r>
              <a:rPr lang="en-US" sz="1800" dirty="0" err="1"/>
              <a:t>getMediaPath</a:t>
            </a:r>
            <a:r>
              <a:rPr lang="en-US" sz="1800" dirty="0"/>
              <a:t>("barbara.jpg"), </a:t>
            </a:r>
            <a:r>
              <a:rPr lang="en-US" sz="1800" dirty="0" err="1"/>
              <a:t>getMediaPath</a:t>
            </a:r>
            <a:r>
              <a:rPr lang="en-US" sz="1800" dirty="0"/>
              <a:t>("bassoon-c4.wav"))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sz="1800" dirty="0"/>
              <a:t>    slide2 = slide(</a:t>
            </a:r>
            <a:r>
              <a:rPr lang="en-US" sz="1800" dirty="0" err="1"/>
              <a:t>getMediaPath</a:t>
            </a:r>
            <a:r>
              <a:rPr lang="en-US" sz="1800" dirty="0"/>
              <a:t>("beach.jpg"),</a:t>
            </a:r>
            <a:r>
              <a:rPr lang="en-US" sz="1800" dirty="0" err="1"/>
              <a:t>getMediaPath</a:t>
            </a:r>
            <a:r>
              <a:rPr lang="en-US" sz="1800" dirty="0"/>
              <a:t>("bassoon-e4.wav"))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sz="1800" dirty="0"/>
              <a:t>    slide3 = slide(</a:t>
            </a:r>
            <a:r>
              <a:rPr lang="en-US" sz="1800" dirty="0" err="1"/>
              <a:t>getMediaPath</a:t>
            </a:r>
            <a:r>
              <a:rPr lang="en-US" sz="1800" dirty="0"/>
              <a:t>("santa.jpg"),</a:t>
            </a:r>
            <a:r>
              <a:rPr lang="en-US" sz="1800" dirty="0" err="1"/>
              <a:t>getMediaPath</a:t>
            </a:r>
            <a:r>
              <a:rPr lang="en-US" sz="1800" dirty="0"/>
              <a:t>("bassoon-g4.wav"))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sz="1800" dirty="0"/>
              <a:t>    slide4 = slide(</a:t>
            </a:r>
            <a:r>
              <a:rPr lang="en-US" sz="1800" dirty="0" err="1"/>
              <a:t>getMediaPath</a:t>
            </a:r>
            <a:r>
              <a:rPr lang="en-US" sz="1800" dirty="0"/>
              <a:t>("jungle2.jpg"),</a:t>
            </a:r>
            <a:r>
              <a:rPr lang="en-US" sz="1800" dirty="0" err="1"/>
              <a:t>getMediaPath</a:t>
            </a:r>
            <a:r>
              <a:rPr lang="en-US" sz="1800" dirty="0"/>
              <a:t>("bassoon-c4.wav"))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sz="1800" dirty="0"/>
              <a:t>    map(</a:t>
            </a:r>
            <a:r>
              <a:rPr lang="en-US" sz="1800" dirty="0" err="1"/>
              <a:t>showSlide</a:t>
            </a:r>
            <a:r>
              <a:rPr lang="en-US" sz="1800" dirty="0"/>
              <a:t>,[slide1,slide2,slide3,slide4])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en-US" sz="1800" dirty="0"/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4020649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But not very “object-oriented”</a:t>
            </a:r>
          </a:p>
        </p:txBody>
      </p:sp>
      <p:sp>
        <p:nvSpPr>
          <p:cNvPr id="727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This version of the slide object is not very object oriented.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We set the picture and sound by directly touching the instance variables.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Adele Goldberg, who helped invent the first programming language Smalltalk, said that a key rule of object-oriented programming is, “Ask, don’t touch.”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How do we let user’s “ask” to access instance variables?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By creating methods for getting (“getters”) and setting (“setters”) instance variables.</a:t>
            </a:r>
          </a:p>
        </p:txBody>
      </p:sp>
    </p:spTree>
    <p:extLst>
      <p:ext uri="{BB962C8B-B14F-4D97-AF65-F5344CB8AC3E}">
        <p14:creationId xmlns:p14="http://schemas.microsoft.com/office/powerpoint/2010/main" val="151832251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itle 1"/>
          <p:cNvSpPr>
            <a:spLocks noGrp="1"/>
          </p:cNvSpPr>
          <p:nvPr>
            <p:ph type="title"/>
          </p:nvPr>
        </p:nvSpPr>
        <p:spPr>
          <a:xfrm>
            <a:off x="1981200" y="1905000"/>
            <a:ext cx="2438400" cy="1143000"/>
          </a:xfrm>
        </p:spPr>
        <p:txBody>
          <a:bodyPr>
            <a:normAutofit fontScale="90000"/>
          </a:bodyPr>
          <a:lstStyle/>
          <a:p>
            <a:r>
              <a:rPr lang="en-US" altLang="en-US" sz="4000">
                <a:ea typeface="ＭＳ Ｐゴシック" panose="020B0600070205080204" pitchFamily="34" charset="-128"/>
              </a:rPr>
              <a:t>Class with getters and setters</a:t>
            </a:r>
          </a:p>
        </p:txBody>
      </p:sp>
      <p:sp>
        <p:nvSpPr>
          <p:cNvPr id="101378" name="Content Placeholder 2"/>
          <p:cNvSpPr>
            <a:spLocks noGrp="1"/>
          </p:cNvSpPr>
          <p:nvPr>
            <p:ph idx="1"/>
          </p:nvPr>
        </p:nvSpPr>
        <p:spPr>
          <a:xfrm>
            <a:off x="4800600" y="533400"/>
            <a:ext cx="5410200" cy="609600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en-US" sz="1800" dirty="0"/>
              <a:t>class slide:</a:t>
            </a:r>
          </a:p>
          <a:p>
            <a:pPr marL="0" indent="0">
              <a:buNone/>
              <a:defRPr/>
            </a:pPr>
            <a:r>
              <a:rPr lang="en-US" sz="1800" dirty="0"/>
              <a:t>  </a:t>
            </a:r>
            <a:r>
              <a:rPr lang="en-US" sz="1800" dirty="0" err="1"/>
              <a:t>def</a:t>
            </a:r>
            <a:r>
              <a:rPr lang="en-US" sz="1800" dirty="0"/>
              <a:t> __</a:t>
            </a:r>
            <a:r>
              <a:rPr lang="en-US" sz="1800" dirty="0" err="1"/>
              <a:t>init</a:t>
            </a:r>
            <a:r>
              <a:rPr lang="en-US" sz="1800" dirty="0"/>
              <a:t>__(self, </a:t>
            </a:r>
            <a:r>
              <a:rPr lang="en-US" sz="1800" dirty="0" err="1"/>
              <a:t>pictureFile,soundFile</a:t>
            </a:r>
            <a:r>
              <a:rPr lang="en-US" sz="1800" dirty="0"/>
              <a:t>):</a:t>
            </a:r>
          </a:p>
          <a:p>
            <a:pPr marL="0" indent="0">
              <a:buNone/>
              <a:defRPr/>
            </a:pPr>
            <a:r>
              <a:rPr lang="en-US" sz="1800" dirty="0"/>
              <a:t>      </a:t>
            </a:r>
            <a:r>
              <a:rPr lang="en-US" sz="1800" dirty="0" err="1"/>
              <a:t>self.setPicture</a:t>
            </a:r>
            <a:r>
              <a:rPr lang="en-US" sz="1800" dirty="0"/>
              <a:t>(</a:t>
            </a:r>
            <a:r>
              <a:rPr lang="en-US" sz="1800" dirty="0" err="1"/>
              <a:t>makePicture</a:t>
            </a:r>
            <a:r>
              <a:rPr lang="en-US" sz="1800" dirty="0"/>
              <a:t>(</a:t>
            </a:r>
            <a:r>
              <a:rPr lang="en-US" sz="1800" dirty="0" err="1"/>
              <a:t>pictureFile</a:t>
            </a:r>
            <a:r>
              <a:rPr lang="en-US" sz="1800" dirty="0"/>
              <a:t>))</a:t>
            </a:r>
          </a:p>
          <a:p>
            <a:pPr marL="0" indent="0">
              <a:buNone/>
              <a:defRPr/>
            </a:pPr>
            <a:r>
              <a:rPr lang="en-US" sz="1800" dirty="0"/>
              <a:t>      </a:t>
            </a:r>
            <a:r>
              <a:rPr lang="en-US" sz="1800" dirty="0" err="1"/>
              <a:t>self.setSound</a:t>
            </a:r>
            <a:r>
              <a:rPr lang="en-US" sz="1800" dirty="0"/>
              <a:t>(</a:t>
            </a:r>
            <a:r>
              <a:rPr lang="en-US" sz="1800" dirty="0" err="1"/>
              <a:t>makeSound</a:t>
            </a:r>
            <a:r>
              <a:rPr lang="en-US" sz="1800" dirty="0"/>
              <a:t>(</a:t>
            </a:r>
            <a:r>
              <a:rPr lang="en-US" sz="1800" dirty="0" err="1"/>
              <a:t>soundFile</a:t>
            </a:r>
            <a:r>
              <a:rPr lang="en-US" sz="1800" dirty="0"/>
              <a:t>))</a:t>
            </a:r>
          </a:p>
          <a:p>
            <a:pPr marL="0" indent="0">
              <a:buNone/>
              <a:defRPr/>
            </a:pPr>
            <a:endParaRPr lang="en-US" sz="1800" dirty="0"/>
          </a:p>
          <a:p>
            <a:pPr marL="0" indent="0">
              <a:buNone/>
              <a:defRPr/>
            </a:pPr>
            <a:r>
              <a:rPr lang="en-US" sz="1800" dirty="0"/>
              <a:t>  </a:t>
            </a:r>
            <a:r>
              <a:rPr lang="en-US" sz="1800" dirty="0" err="1"/>
              <a:t>def</a:t>
            </a:r>
            <a:r>
              <a:rPr lang="en-US" sz="1800" dirty="0"/>
              <a:t> </a:t>
            </a:r>
            <a:r>
              <a:rPr lang="en-US" sz="1800" dirty="0" err="1"/>
              <a:t>getPicture</a:t>
            </a:r>
            <a:r>
              <a:rPr lang="en-US" sz="1800" dirty="0"/>
              <a:t>(self):</a:t>
            </a:r>
          </a:p>
          <a:p>
            <a:pPr marL="0" indent="0">
              <a:buNone/>
              <a:defRPr/>
            </a:pPr>
            <a:r>
              <a:rPr lang="en-US" sz="1800" dirty="0"/>
              <a:t>    return </a:t>
            </a:r>
            <a:r>
              <a:rPr lang="en-US" sz="1800" dirty="0" err="1"/>
              <a:t>self.picture</a:t>
            </a:r>
            <a:endParaRPr lang="en-US" sz="1800" dirty="0"/>
          </a:p>
          <a:p>
            <a:pPr marL="0" indent="0">
              <a:buNone/>
              <a:defRPr/>
            </a:pPr>
            <a:r>
              <a:rPr lang="en-US" sz="1800" dirty="0"/>
              <a:t>  </a:t>
            </a:r>
            <a:r>
              <a:rPr lang="en-US" sz="1800" dirty="0" err="1"/>
              <a:t>def</a:t>
            </a:r>
            <a:r>
              <a:rPr lang="en-US" sz="1800" dirty="0"/>
              <a:t> </a:t>
            </a:r>
            <a:r>
              <a:rPr lang="en-US" sz="1800" dirty="0" err="1"/>
              <a:t>getSound</a:t>
            </a:r>
            <a:r>
              <a:rPr lang="en-US" sz="1800" dirty="0"/>
              <a:t>(self):</a:t>
            </a:r>
          </a:p>
          <a:p>
            <a:pPr marL="0" indent="0">
              <a:buNone/>
              <a:defRPr/>
            </a:pPr>
            <a:r>
              <a:rPr lang="en-US" sz="1800" dirty="0"/>
              <a:t>    return </a:t>
            </a:r>
            <a:r>
              <a:rPr lang="en-US" sz="1800" dirty="0" err="1"/>
              <a:t>self.sound</a:t>
            </a:r>
            <a:endParaRPr lang="en-US" sz="1800" dirty="0"/>
          </a:p>
          <a:p>
            <a:pPr marL="0" indent="0">
              <a:buNone/>
              <a:defRPr/>
            </a:pPr>
            <a:endParaRPr lang="en-US" sz="1800" dirty="0"/>
          </a:p>
          <a:p>
            <a:pPr marL="0" indent="0">
              <a:buNone/>
              <a:defRPr/>
            </a:pPr>
            <a:r>
              <a:rPr lang="en-US" sz="1800" dirty="0"/>
              <a:t>  </a:t>
            </a:r>
            <a:r>
              <a:rPr lang="en-US" sz="1800" dirty="0" err="1"/>
              <a:t>def</a:t>
            </a:r>
            <a:r>
              <a:rPr lang="en-US" sz="1800" dirty="0"/>
              <a:t> </a:t>
            </a:r>
            <a:r>
              <a:rPr lang="en-US" sz="1800" dirty="0" err="1"/>
              <a:t>setPicture</a:t>
            </a:r>
            <a:r>
              <a:rPr lang="en-US" sz="1800" dirty="0"/>
              <a:t>(</a:t>
            </a:r>
            <a:r>
              <a:rPr lang="en-US" sz="1800" dirty="0" err="1"/>
              <a:t>self,newPicture</a:t>
            </a:r>
            <a:r>
              <a:rPr lang="en-US" sz="1800" dirty="0"/>
              <a:t>):</a:t>
            </a:r>
          </a:p>
          <a:p>
            <a:pPr marL="0" indent="0">
              <a:buNone/>
              <a:defRPr/>
            </a:pPr>
            <a:r>
              <a:rPr lang="en-US" sz="1800" dirty="0"/>
              <a:t>    </a:t>
            </a:r>
            <a:r>
              <a:rPr lang="en-US" sz="1800" dirty="0" err="1"/>
              <a:t>self.picture</a:t>
            </a:r>
            <a:r>
              <a:rPr lang="en-US" sz="1800" dirty="0"/>
              <a:t> = </a:t>
            </a:r>
            <a:r>
              <a:rPr lang="en-US" sz="1800" dirty="0" err="1"/>
              <a:t>newPicture</a:t>
            </a:r>
            <a:endParaRPr lang="en-US" sz="1800" dirty="0"/>
          </a:p>
          <a:p>
            <a:pPr marL="0" indent="0">
              <a:buNone/>
              <a:defRPr/>
            </a:pPr>
            <a:r>
              <a:rPr lang="en-US" sz="1800" dirty="0"/>
              <a:t>  </a:t>
            </a:r>
            <a:r>
              <a:rPr lang="en-US" sz="1800" dirty="0" err="1"/>
              <a:t>def</a:t>
            </a:r>
            <a:r>
              <a:rPr lang="en-US" sz="1800" dirty="0"/>
              <a:t> </a:t>
            </a:r>
            <a:r>
              <a:rPr lang="en-US" sz="1800" dirty="0" err="1"/>
              <a:t>setSound</a:t>
            </a:r>
            <a:r>
              <a:rPr lang="en-US" sz="1800" dirty="0"/>
              <a:t>(</a:t>
            </a:r>
            <a:r>
              <a:rPr lang="en-US" sz="1800" dirty="0" err="1"/>
              <a:t>self,newSound</a:t>
            </a:r>
            <a:r>
              <a:rPr lang="en-US" sz="1800" dirty="0"/>
              <a:t>):</a:t>
            </a:r>
          </a:p>
          <a:p>
            <a:pPr marL="0" indent="0">
              <a:buNone/>
              <a:defRPr/>
            </a:pPr>
            <a:r>
              <a:rPr lang="en-US" sz="1800" dirty="0"/>
              <a:t>    </a:t>
            </a:r>
            <a:r>
              <a:rPr lang="en-US" sz="1800" dirty="0" err="1"/>
              <a:t>self.sound</a:t>
            </a:r>
            <a:r>
              <a:rPr lang="en-US" sz="1800" dirty="0"/>
              <a:t> = </a:t>
            </a:r>
            <a:r>
              <a:rPr lang="en-US" sz="1800" dirty="0" err="1"/>
              <a:t>newSound</a:t>
            </a:r>
            <a:endParaRPr lang="en-US" sz="1800" dirty="0"/>
          </a:p>
          <a:p>
            <a:pPr marL="0" indent="0">
              <a:buNone/>
              <a:defRPr/>
            </a:pPr>
            <a:endParaRPr lang="en-US" sz="1800" dirty="0"/>
          </a:p>
          <a:p>
            <a:pPr marL="0" indent="0">
              <a:buNone/>
              <a:defRPr/>
            </a:pPr>
            <a:r>
              <a:rPr lang="en-US" sz="1800" dirty="0"/>
              <a:t>  </a:t>
            </a:r>
            <a:r>
              <a:rPr lang="en-US" sz="1800" dirty="0" err="1"/>
              <a:t>def</a:t>
            </a:r>
            <a:r>
              <a:rPr lang="en-US" sz="1800" dirty="0"/>
              <a:t> show(self):</a:t>
            </a:r>
          </a:p>
          <a:p>
            <a:pPr marL="0" indent="0">
              <a:buNone/>
              <a:defRPr/>
            </a:pPr>
            <a:r>
              <a:rPr lang="en-US" sz="1800" dirty="0"/>
              <a:t>      show(</a:t>
            </a:r>
            <a:r>
              <a:rPr lang="en-US" sz="1800" dirty="0" err="1"/>
              <a:t>self.getPicture</a:t>
            </a:r>
            <a:r>
              <a:rPr lang="en-US" sz="1800" dirty="0"/>
              <a:t>())</a:t>
            </a:r>
          </a:p>
          <a:p>
            <a:pPr marL="0" indent="0">
              <a:buNone/>
              <a:defRPr/>
            </a:pPr>
            <a:r>
              <a:rPr lang="en-US" sz="1800" dirty="0"/>
              <a:t>      </a:t>
            </a:r>
            <a:r>
              <a:rPr lang="en-US" sz="1800" dirty="0" err="1"/>
              <a:t>blockingPlay</a:t>
            </a:r>
            <a:r>
              <a:rPr lang="en-US" sz="1800" dirty="0"/>
              <a:t>(</a:t>
            </a:r>
            <a:r>
              <a:rPr lang="en-US" sz="1800" dirty="0" err="1"/>
              <a:t>self.getSound</a:t>
            </a:r>
            <a:r>
              <a:rPr lang="en-US" sz="1800" dirty="0"/>
              <a:t>())</a:t>
            </a:r>
          </a:p>
        </p:txBody>
      </p:sp>
    </p:spTree>
    <p:extLst>
      <p:ext uri="{BB962C8B-B14F-4D97-AF65-F5344CB8AC3E}">
        <p14:creationId xmlns:p14="http://schemas.microsoft.com/office/powerpoint/2010/main" val="422593427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Challenge</a:t>
            </a:r>
          </a:p>
        </p:txBody>
      </p:sp>
      <p:sp>
        <p:nvSpPr>
          <p:cNvPr id="747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Write a version of this function where you also </a:t>
            </a:r>
            <a:r>
              <a:rPr lang="en-US" altLang="en-US" i="1" smtClean="0">
                <a:ea typeface="ＭＳ Ｐゴシック" panose="020B0600070205080204" pitchFamily="34" charset="-128"/>
              </a:rPr>
              <a:t>change</a:t>
            </a:r>
            <a:r>
              <a:rPr lang="en-US" altLang="en-US" smtClean="0">
                <a:ea typeface="ＭＳ Ｐゴシック" panose="020B0600070205080204" pitchFamily="34" charset="-128"/>
              </a:rPr>
              <a:t>  the sounds and pictures in the objects (using setters and getters), then replay the slide show.</a:t>
            </a:r>
          </a:p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981200" y="3429000"/>
            <a:ext cx="8229600" cy="26368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>
            <a:norm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charset="0"/>
              <a:buChar char=""/>
              <a:defRPr sz="26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0"/>
              <a:buChar char="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charset="0"/>
              <a:buChar char=""/>
              <a:defRPr sz="21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charset="0"/>
              <a:buChar char="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charset="0"/>
              <a:buChar char="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sz="1800" dirty="0" err="1">
                <a:ea typeface="+mn-ea"/>
                <a:cs typeface="+mn-cs"/>
              </a:rPr>
              <a:t>def</a:t>
            </a:r>
            <a:r>
              <a:rPr lang="en-US" sz="1800" dirty="0">
                <a:ea typeface="+mn-ea"/>
                <a:cs typeface="+mn-cs"/>
              </a:rPr>
              <a:t> </a:t>
            </a:r>
            <a:r>
              <a:rPr lang="en-US" sz="1800" dirty="0" err="1">
                <a:ea typeface="+mn-ea"/>
                <a:cs typeface="+mn-cs"/>
              </a:rPr>
              <a:t>playslideshow</a:t>
            </a:r>
            <a:r>
              <a:rPr lang="en-US" sz="1800" dirty="0">
                <a:ea typeface="+mn-ea"/>
                <a:cs typeface="+mn-cs"/>
              </a:rPr>
              <a:t>():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sz="1800" dirty="0">
                <a:ea typeface="+mn-ea"/>
                <a:cs typeface="+mn-cs"/>
              </a:rPr>
              <a:t>    slide1 = slide(</a:t>
            </a:r>
            <a:r>
              <a:rPr lang="en-US" sz="1800" dirty="0" err="1">
                <a:ea typeface="+mn-ea"/>
                <a:cs typeface="+mn-cs"/>
              </a:rPr>
              <a:t>getMediaPath</a:t>
            </a:r>
            <a:r>
              <a:rPr lang="en-US" sz="1800" dirty="0">
                <a:ea typeface="+mn-ea"/>
                <a:cs typeface="+mn-cs"/>
              </a:rPr>
              <a:t>("</a:t>
            </a:r>
            <a:r>
              <a:rPr lang="en-US" sz="1800" dirty="0" err="1">
                <a:ea typeface="+mn-ea"/>
                <a:cs typeface="+mn-cs"/>
              </a:rPr>
              <a:t>barbara.jpg</a:t>
            </a:r>
            <a:r>
              <a:rPr lang="en-US" sz="1800" dirty="0">
                <a:ea typeface="+mn-ea"/>
                <a:cs typeface="+mn-cs"/>
              </a:rPr>
              <a:t>"), </a:t>
            </a:r>
            <a:r>
              <a:rPr lang="en-US" sz="1800" dirty="0" err="1">
                <a:ea typeface="+mn-ea"/>
                <a:cs typeface="+mn-cs"/>
              </a:rPr>
              <a:t>getMediaPath</a:t>
            </a:r>
            <a:r>
              <a:rPr lang="en-US" sz="1800" dirty="0">
                <a:ea typeface="+mn-ea"/>
                <a:cs typeface="+mn-cs"/>
              </a:rPr>
              <a:t>("bassoon-c4.wav"))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sz="1800" dirty="0">
                <a:ea typeface="+mn-ea"/>
                <a:cs typeface="+mn-cs"/>
              </a:rPr>
              <a:t>    slide2 = slide(</a:t>
            </a:r>
            <a:r>
              <a:rPr lang="en-US" sz="1800" dirty="0" err="1">
                <a:ea typeface="+mn-ea"/>
                <a:cs typeface="+mn-cs"/>
              </a:rPr>
              <a:t>getMediaPath</a:t>
            </a:r>
            <a:r>
              <a:rPr lang="en-US" sz="1800" dirty="0">
                <a:ea typeface="+mn-ea"/>
                <a:cs typeface="+mn-cs"/>
              </a:rPr>
              <a:t>("</a:t>
            </a:r>
            <a:r>
              <a:rPr lang="en-US" sz="1800" dirty="0" err="1">
                <a:ea typeface="+mn-ea"/>
                <a:cs typeface="+mn-cs"/>
              </a:rPr>
              <a:t>beach.jpg</a:t>
            </a:r>
            <a:r>
              <a:rPr lang="en-US" sz="1800" dirty="0">
                <a:ea typeface="+mn-ea"/>
                <a:cs typeface="+mn-cs"/>
              </a:rPr>
              <a:t>"),</a:t>
            </a:r>
            <a:r>
              <a:rPr lang="en-US" sz="1800" dirty="0" err="1">
                <a:ea typeface="+mn-ea"/>
                <a:cs typeface="+mn-cs"/>
              </a:rPr>
              <a:t>getMediaPath</a:t>
            </a:r>
            <a:r>
              <a:rPr lang="en-US" sz="1800" dirty="0">
                <a:ea typeface="+mn-ea"/>
                <a:cs typeface="+mn-cs"/>
              </a:rPr>
              <a:t>("bassoon-e4.wav"))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sz="1800" dirty="0">
                <a:ea typeface="+mn-ea"/>
                <a:cs typeface="+mn-cs"/>
              </a:rPr>
              <a:t>    slide3 = slide(</a:t>
            </a:r>
            <a:r>
              <a:rPr lang="en-US" sz="1800" dirty="0" err="1">
                <a:ea typeface="+mn-ea"/>
                <a:cs typeface="+mn-cs"/>
              </a:rPr>
              <a:t>getMediaPath</a:t>
            </a:r>
            <a:r>
              <a:rPr lang="en-US" sz="1800" dirty="0">
                <a:ea typeface="+mn-ea"/>
                <a:cs typeface="+mn-cs"/>
              </a:rPr>
              <a:t>("</a:t>
            </a:r>
            <a:r>
              <a:rPr lang="en-US" sz="1800" dirty="0" err="1">
                <a:ea typeface="+mn-ea"/>
                <a:cs typeface="+mn-cs"/>
              </a:rPr>
              <a:t>santa.jpg</a:t>
            </a:r>
            <a:r>
              <a:rPr lang="en-US" sz="1800" dirty="0">
                <a:ea typeface="+mn-ea"/>
                <a:cs typeface="+mn-cs"/>
              </a:rPr>
              <a:t>"),</a:t>
            </a:r>
            <a:r>
              <a:rPr lang="en-US" sz="1800" dirty="0" err="1">
                <a:ea typeface="+mn-ea"/>
                <a:cs typeface="+mn-cs"/>
              </a:rPr>
              <a:t>getMediaPath</a:t>
            </a:r>
            <a:r>
              <a:rPr lang="en-US" sz="1800" dirty="0">
                <a:ea typeface="+mn-ea"/>
                <a:cs typeface="+mn-cs"/>
              </a:rPr>
              <a:t>("bassoon-g4.wav"))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sz="1800" dirty="0">
                <a:ea typeface="+mn-ea"/>
                <a:cs typeface="+mn-cs"/>
              </a:rPr>
              <a:t>    slide4 = slide(</a:t>
            </a:r>
            <a:r>
              <a:rPr lang="en-US" sz="1800" dirty="0" err="1">
                <a:ea typeface="+mn-ea"/>
                <a:cs typeface="+mn-cs"/>
              </a:rPr>
              <a:t>getMediaPath</a:t>
            </a:r>
            <a:r>
              <a:rPr lang="en-US" sz="1800" dirty="0">
                <a:ea typeface="+mn-ea"/>
                <a:cs typeface="+mn-cs"/>
              </a:rPr>
              <a:t>("jungle2.jpg"),</a:t>
            </a:r>
            <a:r>
              <a:rPr lang="en-US" sz="1800" dirty="0" err="1">
                <a:ea typeface="+mn-ea"/>
                <a:cs typeface="+mn-cs"/>
              </a:rPr>
              <a:t>getMediaPath</a:t>
            </a:r>
            <a:r>
              <a:rPr lang="en-US" sz="1800" dirty="0">
                <a:ea typeface="+mn-ea"/>
                <a:cs typeface="+mn-cs"/>
              </a:rPr>
              <a:t>("bassoon-c4.wav"))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sz="1800" dirty="0">
                <a:ea typeface="+mn-ea"/>
                <a:cs typeface="+mn-cs"/>
              </a:rPr>
              <a:t>    map(</a:t>
            </a:r>
            <a:r>
              <a:rPr lang="en-US" sz="1800" dirty="0" err="1">
                <a:ea typeface="+mn-ea"/>
                <a:cs typeface="+mn-cs"/>
              </a:rPr>
              <a:t>showSlide</a:t>
            </a:r>
            <a:r>
              <a:rPr lang="en-US" sz="1800" dirty="0">
                <a:ea typeface="+mn-ea"/>
                <a:cs typeface="+mn-cs"/>
              </a:rPr>
              <a:t>,[slide1,slide2,slide3,slide4])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sz="1800" dirty="0">
              <a:ea typeface="+mn-ea"/>
              <a:cs typeface="+mn-cs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sz="180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277859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The value of objects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mtClean="0">
                <a:ea typeface="+mn-ea"/>
                <a:cs typeface="+mn-cs"/>
              </a:rPr>
              <a:t>Is this program easier to write?</a:t>
            </a:r>
          </a:p>
          <a:p>
            <a:pPr marL="640080" lvl="1" indent="-246888">
              <a:buFont typeface="Wingdings 2"/>
              <a:buChar char=""/>
              <a:defRPr/>
            </a:pPr>
            <a:r>
              <a:rPr lang="en-US" smtClean="0">
                <a:ea typeface="+mn-ea"/>
              </a:rPr>
              <a:t>It certainly has less replication of code.</a:t>
            </a:r>
          </a:p>
          <a:p>
            <a:pPr marL="640080" lvl="1" indent="-246888">
              <a:buFont typeface="Wingdings 2"/>
              <a:buChar char=""/>
              <a:defRPr/>
            </a:pPr>
            <a:r>
              <a:rPr lang="en-US" smtClean="0">
                <a:ea typeface="+mn-ea"/>
              </a:rPr>
              <a:t>It does combine the data and behavior of slides in one place.</a:t>
            </a:r>
          </a:p>
          <a:p>
            <a:pPr lvl="2" indent="-246888">
              <a:buFont typeface="Wingdings 2"/>
              <a:buChar char=""/>
              <a:defRPr/>
            </a:pPr>
            <a:r>
              <a:rPr lang="en-US" smtClean="0">
                <a:ea typeface="+mn-ea"/>
              </a:rPr>
              <a:t>If we want to change how slides work, we change them in the definition of slides.</a:t>
            </a:r>
          </a:p>
          <a:p>
            <a:pPr lvl="2" indent="-246888">
              <a:buFont typeface="Wingdings 2"/>
              <a:buChar char=""/>
              <a:defRPr/>
            </a:pPr>
            <a:r>
              <a:rPr lang="en-US" smtClean="0">
                <a:ea typeface="+mn-ea"/>
              </a:rPr>
              <a:t>We call that encapsulation: Combining data and behavior related to that data.</a:t>
            </a:r>
          </a:p>
          <a:p>
            <a:pPr marL="640080" lvl="1" indent="-246888">
              <a:buFont typeface="Wingdings 2"/>
              <a:buChar char=""/>
              <a:defRPr/>
            </a:pPr>
            <a:r>
              <a:rPr lang="en-US" smtClean="0">
                <a:ea typeface="+mn-ea"/>
              </a:rPr>
              <a:t>Being able to use other objects with our objects is powerful.</a:t>
            </a:r>
          </a:p>
          <a:p>
            <a:pPr lvl="2" indent="-246888">
              <a:buFont typeface="Wingdings 2"/>
              <a:buChar char=""/>
              <a:defRPr/>
            </a:pPr>
            <a:r>
              <a:rPr lang="en-US" smtClean="0">
                <a:ea typeface="+mn-ea"/>
              </a:rPr>
              <a:t>Being able to make lists of objects, to be able to use objects (like picture and sound) in our objects.</a:t>
            </a:r>
          </a:p>
          <a:p>
            <a:pPr lvl="2" indent="-246888">
              <a:buFont typeface="Wingdings 2"/>
              <a:buChar char=""/>
              <a:defRPr/>
            </a:pPr>
            <a:r>
              <a:rPr lang="en-US" smtClean="0">
                <a:ea typeface="+mn-ea"/>
              </a:rPr>
              <a:t>We call that aggregation: Combining objects, so that there are objects in other objects.</a:t>
            </a:r>
            <a:endParaRPr lang="en-US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8033711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link: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https://www.tutorialspoint.com/python/python_classes_objects.htm</a:t>
            </a:r>
            <a:endParaRPr lang="en-US" dirty="0" smtClean="0"/>
          </a:p>
          <a:p>
            <a:r>
              <a:rPr lang="en-US" dirty="0" smtClean="0"/>
              <a:t>Class text</a:t>
            </a:r>
            <a:r>
              <a:rPr lang="en-US" smtClean="0"/>
              <a:t>: Chapter 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366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00729"/>
            <a:ext cx="9144000" cy="1210020"/>
          </a:xfrm>
        </p:spPr>
        <p:txBody>
          <a:bodyPr/>
          <a:lstStyle/>
          <a:p>
            <a:pPr algn="l"/>
            <a:r>
              <a:rPr lang="en-US" b="1" dirty="0" smtClean="0"/>
              <a:t>Function overloading: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146852"/>
            <a:ext cx="9144000" cy="2554357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The assignment of more than one behavior to a particular function. The operation performed varies by the types of objects or arguments involved.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74633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00729"/>
            <a:ext cx="9144000" cy="1210020"/>
          </a:xfrm>
        </p:spPr>
        <p:txBody>
          <a:bodyPr/>
          <a:lstStyle/>
          <a:p>
            <a:pPr algn="l"/>
            <a:r>
              <a:rPr lang="en-US" b="1" dirty="0" smtClean="0"/>
              <a:t>Instance variable: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146852"/>
            <a:ext cx="9144000" cy="2554357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A variable that is defined inside a method and belongs only to the current instance of a class.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03061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00729"/>
            <a:ext cx="9144000" cy="1210020"/>
          </a:xfrm>
        </p:spPr>
        <p:txBody>
          <a:bodyPr/>
          <a:lstStyle/>
          <a:p>
            <a:pPr algn="l"/>
            <a:r>
              <a:rPr lang="en-US" b="1" dirty="0" smtClean="0"/>
              <a:t>Inheritance: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146852"/>
            <a:ext cx="9144000" cy="2554357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The transfer of the characteristics of a class to other classes that are derived from it.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11631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00729"/>
            <a:ext cx="9144000" cy="1210020"/>
          </a:xfrm>
        </p:spPr>
        <p:txBody>
          <a:bodyPr/>
          <a:lstStyle/>
          <a:p>
            <a:pPr algn="l"/>
            <a:r>
              <a:rPr lang="en-US" b="1" dirty="0" smtClean="0"/>
              <a:t>Instance: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146852"/>
            <a:ext cx="9144000" cy="2554357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An individual object of a certain class. An object </a:t>
            </a:r>
            <a:r>
              <a:rPr lang="en-US" sz="3200" dirty="0" err="1" smtClean="0"/>
              <a:t>obj</a:t>
            </a:r>
            <a:r>
              <a:rPr lang="en-US" sz="3200" dirty="0" smtClean="0"/>
              <a:t> that belongs to a class Circle, for example, is an instance of the class Circle.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3490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00729"/>
            <a:ext cx="9144000" cy="1210020"/>
          </a:xfrm>
        </p:spPr>
        <p:txBody>
          <a:bodyPr/>
          <a:lstStyle/>
          <a:p>
            <a:pPr algn="l"/>
            <a:r>
              <a:rPr lang="en-US" b="1" dirty="0" smtClean="0"/>
              <a:t>Instantiation: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146852"/>
            <a:ext cx="9144000" cy="2554357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The creation of an instance of a class.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59595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1836</Words>
  <Application>Microsoft Office PowerPoint</Application>
  <PresentationFormat>Widescreen</PresentationFormat>
  <Paragraphs>296</Paragraphs>
  <Slides>48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6" baseType="lpstr">
      <vt:lpstr>ＭＳ Ｐゴシック</vt:lpstr>
      <vt:lpstr>American Typewriter</vt:lpstr>
      <vt:lpstr>Arial</vt:lpstr>
      <vt:lpstr>Calibri</vt:lpstr>
      <vt:lpstr>Calibri Light</vt:lpstr>
      <vt:lpstr>Constantia</vt:lpstr>
      <vt:lpstr>Wingdings 2</vt:lpstr>
      <vt:lpstr>Office Theme</vt:lpstr>
      <vt:lpstr>Overview of OOP Terminology </vt:lpstr>
      <vt:lpstr>Class:</vt:lpstr>
      <vt:lpstr>Class variable:</vt:lpstr>
      <vt:lpstr>Data member:</vt:lpstr>
      <vt:lpstr>Function overloading:</vt:lpstr>
      <vt:lpstr>Instance variable:</vt:lpstr>
      <vt:lpstr>Inheritance:</vt:lpstr>
      <vt:lpstr>Instance:</vt:lpstr>
      <vt:lpstr>Instantiation:</vt:lpstr>
      <vt:lpstr>Method :</vt:lpstr>
      <vt:lpstr>Object:</vt:lpstr>
      <vt:lpstr>Operator overloading:</vt:lpstr>
      <vt:lpstr>Classes</vt:lpstr>
      <vt:lpstr>Classes</vt:lpstr>
      <vt:lpstr>Defining an object</vt:lpstr>
      <vt:lpstr>Class Declaration</vt:lpstr>
      <vt:lpstr>Class Attributes</vt:lpstr>
      <vt:lpstr>Class Methods</vt:lpstr>
      <vt:lpstr>Class Instantiation &amp; Attribute Access</vt:lpstr>
      <vt:lpstr>Class Inheritance</vt:lpstr>
      <vt:lpstr>Python’s Way</vt:lpstr>
      <vt:lpstr>Example Class</vt:lpstr>
      <vt:lpstr>Using Classes</vt:lpstr>
      <vt:lpstr>Subclassing</vt:lpstr>
      <vt:lpstr>Subclassing (2)</vt:lpstr>
      <vt:lpstr>Class / Instance Variables</vt:lpstr>
      <vt:lpstr>Instance Variable Rules</vt:lpstr>
      <vt:lpstr>Example on Making a Class from Scratch: SlideShow</vt:lpstr>
      <vt:lpstr>Slideshow </vt:lpstr>
      <vt:lpstr>What’s wrong with this?</vt:lpstr>
      <vt:lpstr>The Slide Object</vt:lpstr>
      <vt:lpstr>We need to define a slide class</vt:lpstr>
      <vt:lpstr>Creating new instances</vt:lpstr>
      <vt:lpstr>Creating a slide</vt:lpstr>
      <vt:lpstr>Defining a show() method</vt:lpstr>
      <vt:lpstr>Defining the method show()</vt:lpstr>
      <vt:lpstr>Now we can show our slide</vt:lpstr>
      <vt:lpstr>Making it simpler</vt:lpstr>
      <vt:lpstr>Making instances more flexibly</vt:lpstr>
      <vt:lpstr>Our whole slide class</vt:lpstr>
      <vt:lpstr>The playslideshow()</vt:lpstr>
      <vt:lpstr>Using map with slides</vt:lpstr>
      <vt:lpstr>PlaySlideShow with Map</vt:lpstr>
      <vt:lpstr>But not very “object-oriented”</vt:lpstr>
      <vt:lpstr>Class with getters and setters</vt:lpstr>
      <vt:lpstr>Challenge</vt:lpstr>
      <vt:lpstr>The value of objects</vt:lpstr>
      <vt:lpstr>Useful link: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Classes</dc:title>
  <dc:creator>bsa23</dc:creator>
  <cp:lastModifiedBy>bsa23</cp:lastModifiedBy>
  <cp:revision>4</cp:revision>
  <dcterms:created xsi:type="dcterms:W3CDTF">2017-04-05T20:11:35Z</dcterms:created>
  <dcterms:modified xsi:type="dcterms:W3CDTF">2017-04-05T20:34:23Z</dcterms:modified>
</cp:coreProperties>
</file>